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78" r:id="rId3"/>
    <p:sldId id="289" r:id="rId4"/>
    <p:sldId id="259" r:id="rId5"/>
    <p:sldId id="286" r:id="rId6"/>
    <p:sldId id="288" r:id="rId7"/>
    <p:sldId id="290" r:id="rId8"/>
    <p:sldId id="291" r:id="rId9"/>
    <p:sldId id="261" r:id="rId10"/>
    <p:sldId id="292" r:id="rId11"/>
    <p:sldId id="260" r:id="rId12"/>
    <p:sldId id="285" r:id="rId13"/>
    <p:sldId id="293" r:id="rId14"/>
    <p:sldId id="282" r:id="rId15"/>
    <p:sldId id="284" r:id="rId16"/>
    <p:sldId id="294" r:id="rId17"/>
    <p:sldId id="28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D83AFF1-9D61-4ECA-BD99-3DCC6AB24F0C}">
          <p14:sldIdLst>
            <p14:sldId id="256"/>
          </p14:sldIdLst>
        </p14:section>
        <p14:section name="Motivation" id="{39B0CA2F-35B2-41B5-BCD5-E862275C2BEE}">
          <p14:sldIdLst>
            <p14:sldId id="278"/>
            <p14:sldId id="289"/>
          </p14:sldIdLst>
        </p14:section>
        <p14:section name="PreviousWork" id="{A00F6514-46C7-4F00-B70C-684E1F4D03F3}">
          <p14:sldIdLst>
            <p14:sldId id="259"/>
            <p14:sldId id="286"/>
            <p14:sldId id="288"/>
            <p14:sldId id="290"/>
            <p14:sldId id="291"/>
          </p14:sldIdLst>
        </p14:section>
        <p14:section name="DataCollection&amp;Model" id="{C42124B9-D56B-488B-AD03-7BB2F0937448}">
          <p14:sldIdLst>
            <p14:sldId id="261"/>
            <p14:sldId id="292"/>
            <p14:sldId id="260"/>
          </p14:sldIdLst>
        </p14:section>
        <p14:section name="Experiment" id="{456E5EA6-DACA-426E-90E9-8920887C2045}">
          <p14:sldIdLst>
            <p14:sldId id="285"/>
            <p14:sldId id="293"/>
            <p14:sldId id="282"/>
            <p14:sldId id="284"/>
            <p14:sldId id="294"/>
          </p14:sldIdLst>
        </p14:section>
        <p14:section name="Conclusion" id="{17C52C86-E803-4236-9921-E7F04832F055}">
          <p14:sldIdLst>
            <p14:sldId id="28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07C78"/>
    <a:srgbClr val="878C8B"/>
    <a:srgbClr val="73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 autoAdjust="0"/>
    <p:restoredTop sz="95291" autoAdjust="0"/>
  </p:normalViewPr>
  <p:slideViewPr>
    <p:cSldViewPr snapToGrid="0">
      <p:cViewPr varScale="1">
        <p:scale>
          <a:sx n="79" d="100"/>
          <a:sy n="79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E58D-DA72-4171-9E5B-273F6957EC56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F6B0F-D444-47C5-B069-29968818F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9453-D3B8-4881-A8E4-90F586CE685B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19D2-45F4-4DDA-9AB2-6C22817C0C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CD23-1DD0-473F-82CA-5FE0BBC87DCA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DDFA-5173-4F75-B1EF-D95BC5C39E75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5304-DCB3-47B8-BEF5-C29A776046BB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197A4-331E-4FFB-86D3-D279ACF630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30E21-E9D6-4629-8B85-1E5CC7866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2268" y="6298764"/>
            <a:ext cx="1264907" cy="7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380" y="648666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A4F8-E937-4C25-B603-7513E5B828A8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A0A7-C228-49D1-9F9A-AAD59411872D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B962-C769-45C2-B39B-A3EF0C7EBCF8}" type="datetime1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0C06-9995-4AE3-8FE9-08C2C7778943}" type="datetime1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F2E6-A3ED-4426-8F2E-74F855E29A01}" type="datetime1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7A7C-7FFD-4C14-BC95-7576F5D6C965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65F0-1338-442D-A742-31C5D1E40797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809FA-29BF-4946-A69F-68F6D8541EF6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45.png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9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10.mp4"/><Relationship Id="rId10" Type="http://schemas.openxmlformats.org/officeDocument/2006/relationships/image" Target="../media/image62.png"/><Relationship Id="rId4" Type="http://schemas.microsoft.com/office/2007/relationships/media" Target="../media/media9.mp4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tyeong/ReTLo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microsoft.com/office/2007/relationships/media" Target="../media/media3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video" Target="../media/media4.mp4"/><Relationship Id="rId16" Type="http://schemas.openxmlformats.org/officeDocument/2006/relationships/image" Target="../media/image31.png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9" y="264888"/>
            <a:ext cx="10648146" cy="2387600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532001" y="2839407"/>
            <a:ext cx="9127998" cy="55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B38C53-D941-4416-956A-9873C3AC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1"/>
          <a:stretch/>
        </p:blipFill>
        <p:spPr>
          <a:xfrm>
            <a:off x="6365458" y="3679253"/>
            <a:ext cx="4307306" cy="11765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6D3EF8-30D3-4A03-BEC3-8338785BD659}"/>
              </a:ext>
            </a:extLst>
          </p:cNvPr>
          <p:cNvGrpSpPr/>
          <p:nvPr/>
        </p:nvGrpSpPr>
        <p:grpSpPr>
          <a:xfrm>
            <a:off x="808561" y="4685822"/>
            <a:ext cx="10471680" cy="1634865"/>
            <a:chOff x="808561" y="4685822"/>
            <a:chExt cx="10471680" cy="1634865"/>
          </a:xfrm>
        </p:grpSpPr>
        <p:pic>
          <p:nvPicPr>
            <p:cNvPr id="43" name="Picture 42" descr="A insect on the ground&#10;&#10;Description automatically generated">
              <a:extLst>
                <a:ext uri="{FF2B5EF4-FFF2-40B4-BE49-F238E27FC236}">
                  <a16:creationId xmlns:a16="http://schemas.microsoft.com/office/drawing/2014/main" id="{CC781D7F-8FE7-4104-B4E4-B7E0E51F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37" name="Picture 36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4002EF2B-F7DC-4337-9B3D-C3CC0FA48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AADE26-F0C7-4DA8-B929-A6AA3D6DD93F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EDED03-3A75-404B-ABA2-0B6996154314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D8AA7EB4-C83B-48EF-9BA1-7B2A2A391948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31" y="3610012"/>
            <a:ext cx="4738037" cy="13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5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EC4F1D-8262-4362-A18A-595BEF2DD5CE}"/>
              </a:ext>
            </a:extLst>
          </p:cNvPr>
          <p:cNvSpPr/>
          <p:nvPr/>
        </p:nvSpPr>
        <p:spPr>
          <a:xfrm>
            <a:off x="0" y="1"/>
            <a:ext cx="12192000" cy="6486614"/>
          </a:xfrm>
          <a:prstGeom prst="rect">
            <a:avLst/>
          </a:prstGeom>
          <a:solidFill>
            <a:srgbClr val="878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-8">
            <a:hlinkClick r:id="" action="ppaction://media"/>
            <a:extLst>
              <a:ext uri="{FF2B5EF4-FFF2-40B4-BE49-F238E27FC236}">
                <a16:creationId xmlns:a16="http://schemas.microsoft.com/office/drawing/2014/main" id="{4CA87652-9A9C-4DEF-9863-9D0511087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97923.07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6814" y="0"/>
            <a:ext cx="8251702" cy="6492874"/>
          </a:xfrm>
          <a:prstGeom prst="rect">
            <a:avLst/>
          </a:prstGeom>
        </p:spPr>
      </p:pic>
      <p:pic>
        <p:nvPicPr>
          <p:cNvPr id="8" name="3-8">
            <a:hlinkClick r:id="" action="ppaction://media"/>
            <a:extLst>
              <a:ext uri="{FF2B5EF4-FFF2-40B4-BE49-F238E27FC236}">
                <a16:creationId xmlns:a16="http://schemas.microsoft.com/office/drawing/2014/main" id="{81A91AB6-4A6E-4568-AD30-16F8F253F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943" end="18923.07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621" y="1"/>
            <a:ext cx="8251769" cy="6492927"/>
          </a:xfrm>
          <a:prstGeom prst="rect">
            <a:avLst/>
          </a:prstGeom>
        </p:spPr>
      </p:pic>
      <p:pic>
        <p:nvPicPr>
          <p:cNvPr id="15" name="3-10">
            <a:hlinkClick r:id="" action="ppaction://media"/>
            <a:extLst>
              <a:ext uri="{FF2B5EF4-FFF2-40B4-BE49-F238E27FC236}">
                <a16:creationId xmlns:a16="http://schemas.microsoft.com/office/drawing/2014/main" id="{921E8854-0B5B-417C-B5D6-C3D38BBD92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58" end="3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0088" y="6350"/>
            <a:ext cx="8251825" cy="64928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9E48C-D7D9-4690-BA91-3DBEA09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54FE07-1888-4072-8371-E4F6F955A289}"/>
              </a:ext>
            </a:extLst>
          </p:cNvPr>
          <p:cNvGrpSpPr/>
          <p:nvPr/>
        </p:nvGrpSpPr>
        <p:grpSpPr>
          <a:xfrm>
            <a:off x="2239771" y="357938"/>
            <a:ext cx="7868394" cy="1648295"/>
            <a:chOff x="1066799" y="1901116"/>
            <a:chExt cx="7109792" cy="30853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2CF7A5-E882-4654-A43A-34BEE9B2C9CD}"/>
                </a:ext>
              </a:extLst>
            </p:cNvPr>
            <p:cNvSpPr/>
            <p:nvPr/>
          </p:nvSpPr>
          <p:spPr>
            <a:xfrm>
              <a:off x="1066799" y="1901116"/>
              <a:ext cx="7109792" cy="30853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800" i="1" dirty="0">
                  <a:solidFill>
                    <a:prstClr val="white"/>
                  </a:solidFill>
                </a:rPr>
                <a:t>Data Collection: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800" i="1" dirty="0">
                  <a:solidFill>
                    <a:prstClr val="white"/>
                  </a:solidFill>
                </a:rPr>
                <a:t>  moving toward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random destinations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x,y</a:t>
              </a:r>
              <a:r>
                <a:rPr lang="en-US" sz="2800" b="1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-coordinates</a:t>
              </a:r>
              <a:r>
                <a:rPr lang="en-US" sz="2800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800" b="1" i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orientations</a:t>
              </a:r>
              <a:r>
                <a:rPr lang="en-US" sz="2800" b="1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from each robot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F1A90-2A7C-4A24-B259-D54047B530E8}"/>
                </a:ext>
              </a:extLst>
            </p:cNvPr>
            <p:cNvSpPr txBox="1"/>
            <p:nvPr/>
          </p:nvSpPr>
          <p:spPr>
            <a:xfrm>
              <a:off x="1106557" y="2209639"/>
              <a:ext cx="6970644" cy="97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4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500">
        <p:fade/>
      </p:transition>
    </mc:Choice>
    <mc:Fallback xmlns="">
      <p:transition spd="med" advClick="0" advTm="2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57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57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10058" objId="4"/>
        <p14:playEvt time="10509" objId="8"/>
        <p14:stopEvt time="17640" objId="8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Learning Better with Historical Sequence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History vector from a bi-directional LSTM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𝒐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Observation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Fusion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 predicted by a following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  <a:blipFill>
                <a:blip r:embed="rId2"/>
                <a:stretch>
                  <a:fillRect l="-1970" t="-803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A70C09B-F4EE-4C51-9DB5-BD18EA40F62D}"/>
              </a:ext>
            </a:extLst>
          </p:cNvPr>
          <p:cNvGrpSpPr/>
          <p:nvPr/>
        </p:nvGrpSpPr>
        <p:grpSpPr>
          <a:xfrm>
            <a:off x="1219486" y="2088610"/>
            <a:ext cx="2555743" cy="1340564"/>
            <a:chOff x="1219486" y="2088610"/>
            <a:chExt cx="2555743" cy="134056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61CCB2E-87BA-4104-BA60-672899D973C3}"/>
                </a:ext>
              </a:extLst>
            </p:cNvPr>
            <p:cNvGrpSpPr/>
            <p:nvPr/>
          </p:nvGrpSpPr>
          <p:grpSpPr>
            <a:xfrm>
              <a:off x="1219486" y="2088610"/>
              <a:ext cx="1295373" cy="1340564"/>
              <a:chOff x="1675819" y="2088610"/>
              <a:chExt cx="1295373" cy="134056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84A41EF-FDE9-4993-9993-135A5AC4304E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2614909" y="2736184"/>
                <a:ext cx="226161" cy="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A32AA18-837A-44D2-8016-14266F79CACC}"/>
                  </a:ext>
                </a:extLst>
              </p:cNvPr>
              <p:cNvGrpSpPr/>
              <p:nvPr/>
            </p:nvGrpSpPr>
            <p:grpSpPr>
              <a:xfrm>
                <a:off x="2855573" y="2301887"/>
                <a:ext cx="115619" cy="821691"/>
                <a:chOff x="6140262" y="824112"/>
                <a:chExt cx="115619" cy="821691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9E76FA3A-BE90-40B9-B889-2B530A1870C3}"/>
                    </a:ext>
                  </a:extLst>
                </p:cNvPr>
                <p:cNvSpPr/>
                <p:nvPr/>
              </p:nvSpPr>
              <p:spPr>
                <a:xfrm>
                  <a:off x="6140331" y="1509559"/>
                  <a:ext cx="114296" cy="136244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Cube 71">
                  <a:extLst>
                    <a:ext uri="{FF2B5EF4-FFF2-40B4-BE49-F238E27FC236}">
                      <a16:creationId xmlns:a16="http://schemas.microsoft.com/office/drawing/2014/main" id="{5D5D484B-3F9A-43D7-907A-F12113B66D8E}"/>
                    </a:ext>
                  </a:extLst>
                </p:cNvPr>
                <p:cNvSpPr/>
                <p:nvPr/>
              </p:nvSpPr>
              <p:spPr>
                <a:xfrm>
                  <a:off x="6140331" y="1409672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Cube 72">
                  <a:extLst>
                    <a:ext uri="{FF2B5EF4-FFF2-40B4-BE49-F238E27FC236}">
                      <a16:creationId xmlns:a16="http://schemas.microsoft.com/office/drawing/2014/main" id="{F1E2D99B-919E-412B-A548-6F419C00B3FF}"/>
                    </a:ext>
                  </a:extLst>
                </p:cNvPr>
                <p:cNvSpPr/>
                <p:nvPr/>
              </p:nvSpPr>
              <p:spPr>
                <a:xfrm>
                  <a:off x="6140331" y="1310848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ube 73">
                  <a:extLst>
                    <a:ext uri="{FF2B5EF4-FFF2-40B4-BE49-F238E27FC236}">
                      <a16:creationId xmlns:a16="http://schemas.microsoft.com/office/drawing/2014/main" id="{101439BE-DC8D-4FF4-BA77-54973883DE18}"/>
                    </a:ext>
                  </a:extLst>
                </p:cNvPr>
                <p:cNvSpPr/>
                <p:nvPr/>
              </p:nvSpPr>
              <p:spPr>
                <a:xfrm>
                  <a:off x="6140262" y="1130685"/>
                  <a:ext cx="114296" cy="210170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eaVert" lIns="0" tIns="0" rIns="0" bIns="0" rtlCol="0" anchor="ctr"/>
                <a:lstStyle/>
                <a:p>
                  <a:pPr algn="ctr"/>
                  <a:r>
                    <a:rPr lang="en-US" sz="500" dirty="0"/>
                    <a:t>…</a:t>
                  </a:r>
                </a:p>
              </p:txBody>
            </p:sp>
            <p:sp>
              <p:nvSpPr>
                <p:cNvPr id="75" name="Cube 74">
                  <a:extLst>
                    <a:ext uri="{FF2B5EF4-FFF2-40B4-BE49-F238E27FC236}">
                      <a16:creationId xmlns:a16="http://schemas.microsoft.com/office/drawing/2014/main" id="{633BBBEF-7535-4BE4-9B29-7D4D8460AC30}"/>
                    </a:ext>
                  </a:extLst>
                </p:cNvPr>
                <p:cNvSpPr/>
                <p:nvPr/>
              </p:nvSpPr>
              <p:spPr>
                <a:xfrm>
                  <a:off x="6141585" y="1022823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E8DA18DC-2D9E-4688-A743-3F44D0617AB1}"/>
                    </a:ext>
                  </a:extLst>
                </p:cNvPr>
                <p:cNvSpPr/>
                <p:nvPr/>
              </p:nvSpPr>
              <p:spPr>
                <a:xfrm>
                  <a:off x="6141585" y="922936"/>
                  <a:ext cx="114296" cy="136244"/>
                </a:xfrm>
                <a:prstGeom prst="cube">
                  <a:avLst/>
                </a:prstGeom>
                <a:solidFill>
                  <a:schemeClr val="accent1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A412EA06-3315-4235-8083-0F6C04A40FB8}"/>
                    </a:ext>
                  </a:extLst>
                </p:cNvPr>
                <p:cNvSpPr/>
                <p:nvPr/>
              </p:nvSpPr>
              <p:spPr>
                <a:xfrm>
                  <a:off x="6141585" y="824112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B417E5-800F-444B-A349-8C32494B7584}"/>
                  </a:ext>
                </a:extLst>
              </p:cNvPr>
              <p:cNvGrpSpPr/>
              <p:nvPr/>
            </p:nvGrpSpPr>
            <p:grpSpPr>
              <a:xfrm>
                <a:off x="1675819" y="2088610"/>
                <a:ext cx="1109390" cy="1340564"/>
                <a:chOff x="3070343" y="2088610"/>
                <a:chExt cx="1109390" cy="1340564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C2C7050-4C4C-4909-8208-8277E41C6D7E}"/>
                    </a:ext>
                  </a:extLst>
                </p:cNvPr>
                <p:cNvSpPr/>
                <p:nvPr/>
              </p:nvSpPr>
              <p:spPr>
                <a:xfrm>
                  <a:off x="3619643" y="2341492"/>
                  <a:ext cx="116993" cy="581025"/>
                </a:xfrm>
                <a:custGeom>
                  <a:avLst/>
                  <a:gdLst>
                    <a:gd name="connsiteX0" fmla="*/ 0 w 107914"/>
                    <a:gd name="connsiteY0" fmla="*/ 579828 h 579828"/>
                    <a:gd name="connsiteX1" fmla="*/ 104775 w 107914"/>
                    <a:gd name="connsiteY1" fmla="*/ 255978 h 579828"/>
                    <a:gd name="connsiteX2" fmla="*/ 95250 w 107914"/>
                    <a:gd name="connsiteY2" fmla="*/ 3566 h 57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914" h="579828">
                      <a:moveTo>
                        <a:pt x="0" y="579828"/>
                      </a:moveTo>
                      <a:cubicBezTo>
                        <a:pt x="44450" y="465925"/>
                        <a:pt x="88900" y="352022"/>
                        <a:pt x="104775" y="255978"/>
                      </a:cubicBezTo>
                      <a:cubicBezTo>
                        <a:pt x="120650" y="159934"/>
                        <a:pt x="69850" y="-28184"/>
                        <a:pt x="95250" y="3566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BE1BCEA-A342-4A4E-BD70-8DFBC091CCAA}"/>
                    </a:ext>
                  </a:extLst>
                </p:cNvPr>
                <p:cNvSpPr/>
                <p:nvPr/>
              </p:nvSpPr>
              <p:spPr>
                <a:xfrm>
                  <a:off x="3471625" y="2347842"/>
                  <a:ext cx="143257" cy="581025"/>
                </a:xfrm>
                <a:custGeom>
                  <a:avLst/>
                  <a:gdLst>
                    <a:gd name="connsiteX0" fmla="*/ 143257 w 143257"/>
                    <a:gd name="connsiteY0" fmla="*/ 581025 h 581025"/>
                    <a:gd name="connsiteX1" fmla="*/ 382 w 143257"/>
                    <a:gd name="connsiteY1" fmla="*/ 314325 h 581025"/>
                    <a:gd name="connsiteX2" fmla="*/ 100394 w 143257"/>
                    <a:gd name="connsiteY2" fmla="*/ 0 h 581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3257" h="581025">
                      <a:moveTo>
                        <a:pt x="143257" y="581025"/>
                      </a:moveTo>
                      <a:cubicBezTo>
                        <a:pt x="75391" y="496093"/>
                        <a:pt x="7526" y="411162"/>
                        <a:pt x="382" y="314325"/>
                      </a:cubicBezTo>
                      <a:cubicBezTo>
                        <a:pt x="-6762" y="217488"/>
                        <a:pt x="88488" y="15081"/>
                        <a:pt x="100394" y="0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FA8B46D-DCED-429A-96F3-2C1B48C99AFB}"/>
                    </a:ext>
                  </a:extLst>
                </p:cNvPr>
                <p:cNvGrpSpPr/>
                <p:nvPr/>
              </p:nvGrpSpPr>
              <p:grpSpPr>
                <a:xfrm>
                  <a:off x="3070343" y="2342989"/>
                  <a:ext cx="1076288" cy="1086185"/>
                  <a:chOff x="4619284" y="981937"/>
                  <a:chExt cx="1076288" cy="108618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781F6FDD-A005-48E3-8847-D35CF1E1E1E2}"/>
                      </a:ext>
                    </a:extLst>
                  </p:cNvPr>
                  <p:cNvGrpSpPr/>
                  <p:nvPr/>
                </p:nvGrpSpPr>
                <p:grpSpPr>
                  <a:xfrm>
                    <a:off x="4762818" y="981937"/>
                    <a:ext cx="795556" cy="786389"/>
                    <a:chOff x="649013" y="2552863"/>
                    <a:chExt cx="795556" cy="786389"/>
                  </a:xfrm>
                </p:grpSpPr>
                <p:sp>
                  <p:nvSpPr>
                    <p:cNvPr id="47" name="Flowchart: Connector 46">
                      <a:extLst>
                        <a:ext uri="{FF2B5EF4-FFF2-40B4-BE49-F238E27FC236}">
                          <a16:creationId xmlns:a16="http://schemas.microsoft.com/office/drawing/2014/main" id="{7330F9DE-610C-49F8-AC20-D1779248A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134" y="3071839"/>
                      <a:ext cx="116994" cy="116994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Flowchart: Connector 47">
                      <a:extLst>
                        <a:ext uri="{FF2B5EF4-FFF2-40B4-BE49-F238E27FC236}">
                          <a16:creationId xmlns:a16="http://schemas.microsoft.com/office/drawing/2014/main" id="{93F2EE89-2185-4C31-8222-74852113C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590" y="2812821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DC39722D-6994-4C29-944D-33DA1F038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013" y="2552863"/>
                      <a:ext cx="795556" cy="786389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m:oMathPara>
                        </a14:m>
                        <a:endParaRPr lang="en-US" sz="1600" spc="-15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89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5" name="Flowchart: Connector 44">
                    <a:extLst>
                      <a:ext uri="{FF2B5EF4-FFF2-40B4-BE49-F238E27FC236}">
                        <a16:creationId xmlns:a16="http://schemas.microsoft.com/office/drawing/2014/main" id="{666522F0-D6C7-4494-932D-EDDDB060EF1B}"/>
                      </a:ext>
                    </a:extLst>
                  </p:cNvPr>
                  <p:cNvSpPr/>
                  <p:nvPr/>
                </p:nvSpPr>
                <p:spPr>
                  <a:xfrm>
                    <a:off x="5215014" y="1166556"/>
                    <a:ext cx="116994" cy="11699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BD99FDA3-807A-4BA3-970C-F0768B45DCEB}"/>
                      </a:ext>
                    </a:extLst>
                  </p:cNvPr>
                  <p:cNvCxnSpPr>
                    <a:cxnSpLocks/>
                    <a:stCxn id="48" idx="6"/>
                    <a:endCxn id="45" idx="3"/>
                  </p:cNvCxnSpPr>
                  <p:nvPr/>
                </p:nvCxnSpPr>
                <p:spPr>
                  <a:xfrm flipV="1">
                    <a:off x="5082389" y="1266417"/>
                    <a:ext cx="149758" cy="3397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FCA86F-1E0B-4F49-AD4B-9FE51FFE5479}"/>
                    </a:ext>
                  </a:extLst>
                </p:cNvPr>
                <p:cNvSpPr txBox="1"/>
                <p:nvPr/>
              </p:nvSpPr>
              <p:spPr>
                <a:xfrm>
                  <a:off x="3081739" y="2088610"/>
                  <a:ext cx="1097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/>
                    <a:t>Observation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D857FF0-69FC-4B1C-A7E4-B78F68507C39}"/>
                    </a:ext>
                  </a:extLst>
                </p:cNvPr>
                <p:cNvSpPr txBox="1"/>
                <p:nvPr/>
              </p:nvSpPr>
              <p:spPr>
                <a:xfrm>
                  <a:off x="3734125" y="2447785"/>
                  <a:ext cx="340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F1’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1A9B252-3009-432E-B2D6-DBF60BA79D83}"/>
                    </a:ext>
                  </a:extLst>
                </p:cNvPr>
                <p:cNvSpPr txBox="1"/>
                <p:nvPr/>
              </p:nvSpPr>
              <p:spPr>
                <a:xfrm>
                  <a:off x="3150994" y="2584126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0DA33FB1-E06B-4946-BCEE-5A6B5197D6B2}"/>
                    </a:ext>
                  </a:extLst>
                </p:cNvPr>
                <p:cNvSpPr txBox="1"/>
                <p:nvPr/>
              </p:nvSpPr>
              <p:spPr>
                <a:xfrm>
                  <a:off x="3610007" y="2798606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/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1×80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81B941-EE98-4DE3-BDDA-8505CFF73FCA}"/>
              </a:ext>
            </a:extLst>
          </p:cNvPr>
          <p:cNvGrpSpPr/>
          <p:nvPr/>
        </p:nvGrpSpPr>
        <p:grpSpPr>
          <a:xfrm>
            <a:off x="1433999" y="3049976"/>
            <a:ext cx="3627228" cy="2381140"/>
            <a:chOff x="1433999" y="3049976"/>
            <a:chExt cx="3627228" cy="238114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8A5CC9-CFBB-4B62-8261-EF1073024BE3}"/>
                </a:ext>
              </a:extLst>
            </p:cNvPr>
            <p:cNvGrpSpPr/>
            <p:nvPr/>
          </p:nvGrpSpPr>
          <p:grpSpPr>
            <a:xfrm>
              <a:off x="1433999" y="3424616"/>
              <a:ext cx="3559336" cy="2006500"/>
              <a:chOff x="1433999" y="3424616"/>
              <a:chExt cx="3559336" cy="200650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9A0C7D-99BB-4E9D-983C-4A51A3AB8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259" y="3560861"/>
                <a:ext cx="0" cy="432301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7DA2564-297A-48C1-B230-D81B831F71A4}"/>
                  </a:ext>
                </a:extLst>
              </p:cNvPr>
              <p:cNvGrpSpPr/>
              <p:nvPr/>
            </p:nvGrpSpPr>
            <p:grpSpPr>
              <a:xfrm>
                <a:off x="3257807" y="3424616"/>
                <a:ext cx="987643" cy="136498"/>
                <a:chOff x="393192" y="1608318"/>
                <a:chExt cx="987643" cy="136498"/>
              </a:xfrm>
            </p:grpSpPr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7B75E8FF-4937-4AD5-8470-19BD0E61B392}"/>
                    </a:ext>
                  </a:extLst>
                </p:cNvPr>
                <p:cNvSpPr/>
                <p:nvPr/>
              </p:nvSpPr>
              <p:spPr>
                <a:xfrm>
                  <a:off x="393192" y="1608434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C25C71FD-1D07-4392-AD0E-5BEF3ECDE759}"/>
                    </a:ext>
                  </a:extLst>
                </p:cNvPr>
                <p:cNvSpPr/>
                <p:nvPr/>
              </p:nvSpPr>
              <p:spPr>
                <a:xfrm>
                  <a:off x="477472" y="1608434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85E03820-6FB2-4797-AD9C-2329E5F72E5D}"/>
                    </a:ext>
                  </a:extLst>
                </p:cNvPr>
                <p:cNvSpPr/>
                <p:nvPr/>
              </p:nvSpPr>
              <p:spPr>
                <a:xfrm>
                  <a:off x="565373" y="1608434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Cube 63">
                  <a:extLst>
                    <a:ext uri="{FF2B5EF4-FFF2-40B4-BE49-F238E27FC236}">
                      <a16:creationId xmlns:a16="http://schemas.microsoft.com/office/drawing/2014/main" id="{5B20BB36-F8A0-45BA-9D5B-A11D889BCC83}"/>
                    </a:ext>
                  </a:extLst>
                </p:cNvPr>
                <p:cNvSpPr/>
                <p:nvPr/>
              </p:nvSpPr>
              <p:spPr>
                <a:xfrm>
                  <a:off x="653273" y="1608434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Cube 64">
                  <a:extLst>
                    <a:ext uri="{FF2B5EF4-FFF2-40B4-BE49-F238E27FC236}">
                      <a16:creationId xmlns:a16="http://schemas.microsoft.com/office/drawing/2014/main" id="{DDFE2B61-18F5-4500-9F28-95B988941557}"/>
                    </a:ext>
                  </a:extLst>
                </p:cNvPr>
                <p:cNvSpPr/>
                <p:nvPr/>
              </p:nvSpPr>
              <p:spPr>
                <a:xfrm>
                  <a:off x="737553" y="1608318"/>
                  <a:ext cx="303822" cy="136244"/>
                </a:xfrm>
                <a:prstGeom prst="cube">
                  <a:avLst>
                    <a:gd name="adj" fmla="val 19407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dirty="0"/>
                    <a:t>. . . </a:t>
                  </a:r>
                </a:p>
              </p:txBody>
            </p:sp>
            <p:sp>
              <p:nvSpPr>
                <p:cNvPr id="66" name="Cube 65">
                  <a:extLst>
                    <a:ext uri="{FF2B5EF4-FFF2-40B4-BE49-F238E27FC236}">
                      <a16:creationId xmlns:a16="http://schemas.microsoft.com/office/drawing/2014/main" id="{E0FE5E02-DFC4-478E-BABF-65AF66F25F7E}"/>
                    </a:ext>
                  </a:extLst>
                </p:cNvPr>
                <p:cNvSpPr/>
                <p:nvPr/>
              </p:nvSpPr>
              <p:spPr>
                <a:xfrm>
                  <a:off x="1013460" y="1608318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Cube 66">
                  <a:extLst>
                    <a:ext uri="{FF2B5EF4-FFF2-40B4-BE49-F238E27FC236}">
                      <a16:creationId xmlns:a16="http://schemas.microsoft.com/office/drawing/2014/main" id="{FE765F00-BF6E-4811-95AD-F8C448BBE40A}"/>
                    </a:ext>
                  </a:extLst>
                </p:cNvPr>
                <p:cNvSpPr/>
                <p:nvPr/>
              </p:nvSpPr>
              <p:spPr>
                <a:xfrm>
                  <a:off x="1096420" y="1608318"/>
                  <a:ext cx="114296" cy="136244"/>
                </a:xfrm>
                <a:prstGeom prst="cube">
                  <a:avLst/>
                </a:prstGeom>
                <a:solidFill>
                  <a:srgbClr val="0B45FD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2F03D2F5-426E-4FEC-860F-913CC855E52E}"/>
                    </a:ext>
                  </a:extLst>
                </p:cNvPr>
                <p:cNvSpPr/>
                <p:nvPr/>
              </p:nvSpPr>
              <p:spPr>
                <a:xfrm>
                  <a:off x="1182432" y="1608572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ube 68">
                  <a:extLst>
                    <a:ext uri="{FF2B5EF4-FFF2-40B4-BE49-F238E27FC236}">
                      <a16:creationId xmlns:a16="http://schemas.microsoft.com/office/drawing/2014/main" id="{74F5692E-8922-4754-85D6-BA648B034FAA}"/>
                    </a:ext>
                  </a:extLst>
                </p:cNvPr>
                <p:cNvSpPr/>
                <p:nvPr/>
              </p:nvSpPr>
              <p:spPr>
                <a:xfrm>
                  <a:off x="1266539" y="1608566"/>
                  <a:ext cx="114296" cy="136244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1048725-94E4-4141-8E72-F850685A440C}"/>
                  </a:ext>
                </a:extLst>
              </p:cNvPr>
              <p:cNvSpPr txBox="1"/>
              <p:nvPr/>
            </p:nvSpPr>
            <p:spPr>
              <a:xfrm>
                <a:off x="1433999" y="3749600"/>
                <a:ext cx="1632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Historical sequence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08F2267-40D4-4813-B8C5-C750C8CB7EF6}"/>
                  </a:ext>
                </a:extLst>
              </p:cNvPr>
              <p:cNvGrpSpPr/>
              <p:nvPr/>
            </p:nvGrpSpPr>
            <p:grpSpPr>
              <a:xfrm>
                <a:off x="1619918" y="3975364"/>
                <a:ext cx="3373417" cy="1455752"/>
                <a:chOff x="2657434" y="3815344"/>
                <a:chExt cx="3373417" cy="1455752"/>
              </a:xfrm>
            </p:grpSpPr>
            <p:sp>
              <p:nvSpPr>
                <p:cNvPr id="29" name="Rectangle: Diagonal Corners Rounded 28">
                  <a:extLst>
                    <a:ext uri="{FF2B5EF4-FFF2-40B4-BE49-F238E27FC236}">
                      <a16:creationId xmlns:a16="http://schemas.microsoft.com/office/drawing/2014/main" id="{8F619941-45DE-4F1A-8AF1-D19027BBA5B2}"/>
                    </a:ext>
                  </a:extLst>
                </p:cNvPr>
                <p:cNvSpPr/>
                <p:nvPr/>
              </p:nvSpPr>
              <p:spPr>
                <a:xfrm>
                  <a:off x="2657434" y="3833142"/>
                  <a:ext cx="3373417" cy="1437954"/>
                </a:xfrm>
                <a:prstGeom prst="round2DiagRect">
                  <a:avLst>
                    <a:gd name="adj1" fmla="val 8667"/>
                    <a:gd name="adj2" fmla="val 0"/>
                  </a:avLst>
                </a:prstGeom>
                <a:solidFill>
                  <a:schemeClr val="bg1"/>
                </a:solidFill>
                <a:ln w="889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pc="-15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 spc="-15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80B9156-7293-4675-86EB-A1BB8FCF71D6}"/>
                    </a:ext>
                  </a:extLst>
                </p:cNvPr>
                <p:cNvSpPr txBox="1"/>
                <p:nvPr/>
              </p:nvSpPr>
              <p:spPr>
                <a:xfrm>
                  <a:off x="3613375" y="3815344"/>
                  <a:ext cx="5036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…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F91087E-489C-46B4-992E-3B299C93710C}"/>
                    </a:ext>
                  </a:extLst>
                </p:cNvPr>
                <p:cNvSpPr/>
                <p:nvPr/>
              </p:nvSpPr>
              <p:spPr>
                <a:xfrm>
                  <a:off x="2792595" y="4005944"/>
                  <a:ext cx="795556" cy="8804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C025CCB-7281-4054-8D3B-DB6E99E593D2}"/>
                    </a:ext>
                  </a:extLst>
                </p:cNvPr>
                <p:cNvSpPr txBox="1"/>
                <p:nvPr/>
              </p:nvSpPr>
              <p:spPr>
                <a:xfrm>
                  <a:off x="3143205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F9889F0-36A9-448F-B584-B1BC914328FC}"/>
                    </a:ext>
                  </a:extLst>
                </p:cNvPr>
                <p:cNvSpPr txBox="1"/>
                <p:nvPr/>
              </p:nvSpPr>
              <p:spPr>
                <a:xfrm>
                  <a:off x="3266704" y="430413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5F54C5A-2599-4930-8EE5-D9838FFC1E51}"/>
                    </a:ext>
                  </a:extLst>
                </p:cNvPr>
                <p:cNvSpPr txBox="1"/>
                <p:nvPr/>
              </p:nvSpPr>
              <p:spPr>
                <a:xfrm>
                  <a:off x="3174524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03BBB40-4609-4091-B247-6157DD6FE1A1}"/>
                    </a:ext>
                  </a:extLst>
                </p:cNvPr>
                <p:cNvSpPr/>
                <p:nvPr/>
              </p:nvSpPr>
              <p:spPr>
                <a:xfrm>
                  <a:off x="5110369" y="3999721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22768BA-814D-47EA-94B4-ABC04D1ED074}"/>
                    </a:ext>
                  </a:extLst>
                </p:cNvPr>
                <p:cNvSpPr txBox="1"/>
                <p:nvPr/>
              </p:nvSpPr>
              <p:spPr>
                <a:xfrm>
                  <a:off x="5555426" y="4085810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FAEE029-B6C2-457A-9DED-9FB63A9D629B}"/>
                    </a:ext>
                  </a:extLst>
                </p:cNvPr>
                <p:cNvSpPr txBox="1"/>
                <p:nvPr/>
              </p:nvSpPr>
              <p:spPr>
                <a:xfrm>
                  <a:off x="5479720" y="433232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A0AB42C-D7D4-4B6E-88A3-D0EBA134B194}"/>
                    </a:ext>
                  </a:extLst>
                </p:cNvPr>
                <p:cNvSpPr txBox="1"/>
                <p:nvPr/>
              </p:nvSpPr>
              <p:spPr>
                <a:xfrm>
                  <a:off x="5492298" y="4591062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A91833F-DEF8-496F-8199-2BA65C73BE30}"/>
                    </a:ext>
                  </a:extLst>
                </p:cNvPr>
                <p:cNvSpPr/>
                <p:nvPr/>
              </p:nvSpPr>
              <p:spPr>
                <a:xfrm>
                  <a:off x="4110396" y="4001044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FC6751D-A78D-452D-B7C1-21381FE49D88}"/>
                    </a:ext>
                  </a:extLst>
                </p:cNvPr>
                <p:cNvSpPr txBox="1"/>
                <p:nvPr/>
              </p:nvSpPr>
              <p:spPr>
                <a:xfrm>
                  <a:off x="4467412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7B6A917-4C50-4546-9062-FAC67ED57115}"/>
                    </a:ext>
                  </a:extLst>
                </p:cNvPr>
                <p:cNvSpPr txBox="1"/>
                <p:nvPr/>
              </p:nvSpPr>
              <p:spPr>
                <a:xfrm>
                  <a:off x="4624247" y="4337030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3CDD9D-26D3-489A-8BD6-199D3021AF33}"/>
                    </a:ext>
                  </a:extLst>
                </p:cNvPr>
                <p:cNvSpPr txBox="1"/>
                <p:nvPr/>
              </p:nvSpPr>
              <p:spPr>
                <a:xfrm>
                  <a:off x="4492325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1452916-E28A-4817-BAAB-A5BA4311DD3F}"/>
                    </a:ext>
                  </a:extLst>
                </p:cNvPr>
                <p:cNvSpPr/>
                <p:nvPr/>
              </p:nvSpPr>
              <p:spPr>
                <a:xfrm>
                  <a:off x="5458298" y="4211320"/>
                  <a:ext cx="94142" cy="508000"/>
                </a:xfrm>
                <a:custGeom>
                  <a:avLst/>
                  <a:gdLst>
                    <a:gd name="connsiteX0" fmla="*/ 33182 w 94142"/>
                    <a:gd name="connsiteY0" fmla="*/ 508000 h 508000"/>
                    <a:gd name="connsiteX1" fmla="*/ 2702 w 94142"/>
                    <a:gd name="connsiteY1" fmla="*/ 248920 h 508000"/>
                    <a:gd name="connsiteX2" fmla="*/ 94142 w 94142"/>
                    <a:gd name="connsiteY2" fmla="*/ 0 h 5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4142" h="508000">
                      <a:moveTo>
                        <a:pt x="33182" y="508000"/>
                      </a:moveTo>
                      <a:cubicBezTo>
                        <a:pt x="12862" y="420793"/>
                        <a:pt x="-7458" y="333587"/>
                        <a:pt x="2702" y="248920"/>
                      </a:cubicBezTo>
                      <a:cubicBezTo>
                        <a:pt x="12862" y="164253"/>
                        <a:pt x="53502" y="82126"/>
                        <a:pt x="94142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E8B00D53-C212-4BE7-9E72-5D986151664A}"/>
                    </a:ext>
                  </a:extLst>
                </p:cNvPr>
                <p:cNvSpPr/>
                <p:nvPr/>
              </p:nvSpPr>
              <p:spPr>
                <a:xfrm>
                  <a:off x="5436713" y="4631671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lowchart: Connector 98">
                  <a:extLst>
                    <a:ext uri="{FF2B5EF4-FFF2-40B4-BE49-F238E27FC236}">
                      <a16:creationId xmlns:a16="http://schemas.microsoft.com/office/drawing/2014/main" id="{6214300C-9705-4B09-887D-63A05EC072F2}"/>
                    </a:ext>
                  </a:extLst>
                </p:cNvPr>
                <p:cNvSpPr/>
                <p:nvPr/>
              </p:nvSpPr>
              <p:spPr>
                <a:xfrm>
                  <a:off x="5410044" y="4393572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FDAE517C-4E12-4D80-9A44-AAD2E27C95EF}"/>
                    </a:ext>
                  </a:extLst>
                </p:cNvPr>
                <p:cNvSpPr/>
                <p:nvPr/>
              </p:nvSpPr>
              <p:spPr>
                <a:xfrm>
                  <a:off x="5492298" y="4160257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5EF4005-B412-4652-BCD9-96487C57AC5D}"/>
                    </a:ext>
                  </a:extLst>
                </p:cNvPr>
                <p:cNvSpPr/>
                <p:nvPr/>
              </p:nvSpPr>
              <p:spPr>
                <a:xfrm>
                  <a:off x="4475480" y="4206240"/>
                  <a:ext cx="157597" cy="497840"/>
                </a:xfrm>
                <a:custGeom>
                  <a:avLst/>
                  <a:gdLst>
                    <a:gd name="connsiteX0" fmla="*/ 20320 w 157597"/>
                    <a:gd name="connsiteY0" fmla="*/ 497840 h 497840"/>
                    <a:gd name="connsiteX1" fmla="*/ 157480 w 157597"/>
                    <a:gd name="connsiteY1" fmla="*/ 238760 h 497840"/>
                    <a:gd name="connsiteX2" fmla="*/ 0 w 157597"/>
                    <a:gd name="connsiteY2" fmla="*/ 0 h 49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597" h="497840">
                      <a:moveTo>
                        <a:pt x="20320" y="497840"/>
                      </a:moveTo>
                      <a:cubicBezTo>
                        <a:pt x="90593" y="409786"/>
                        <a:pt x="160867" y="321733"/>
                        <a:pt x="157480" y="238760"/>
                      </a:cubicBezTo>
                      <a:cubicBezTo>
                        <a:pt x="154093" y="155787"/>
                        <a:pt x="77046" y="77893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B053EA6A-0AC5-4E93-9389-FDECB746CAE0}"/>
                    </a:ext>
                  </a:extLst>
                </p:cNvPr>
                <p:cNvSpPr/>
                <p:nvPr/>
              </p:nvSpPr>
              <p:spPr>
                <a:xfrm>
                  <a:off x="4436740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4918AF18-6D2B-47DD-A39F-72A418D9ACF3}"/>
                    </a:ext>
                  </a:extLst>
                </p:cNvPr>
                <p:cNvSpPr/>
                <p:nvPr/>
              </p:nvSpPr>
              <p:spPr>
                <a:xfrm>
                  <a:off x="4557171" y="4399256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C4D4C9D5-1F48-4CE7-B896-66CB64E911B7}"/>
                    </a:ext>
                  </a:extLst>
                </p:cNvPr>
                <p:cNvSpPr/>
                <p:nvPr/>
              </p:nvSpPr>
              <p:spPr>
                <a:xfrm>
                  <a:off x="4404284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3525264-7184-42CF-B4CB-1D5E26AB52E9}"/>
                    </a:ext>
                  </a:extLst>
                </p:cNvPr>
                <p:cNvSpPr/>
                <p:nvPr/>
              </p:nvSpPr>
              <p:spPr>
                <a:xfrm>
                  <a:off x="3144520" y="4216400"/>
                  <a:ext cx="127659" cy="477520"/>
                </a:xfrm>
                <a:custGeom>
                  <a:avLst/>
                  <a:gdLst>
                    <a:gd name="connsiteX0" fmla="*/ 40640 w 127659"/>
                    <a:gd name="connsiteY0" fmla="*/ 477520 h 477520"/>
                    <a:gd name="connsiteX1" fmla="*/ 127000 w 127659"/>
                    <a:gd name="connsiteY1" fmla="*/ 193040 h 477520"/>
                    <a:gd name="connsiteX2" fmla="*/ 0 w 127659"/>
                    <a:gd name="connsiteY2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659" h="477520">
                      <a:moveTo>
                        <a:pt x="40640" y="477520"/>
                      </a:moveTo>
                      <a:cubicBezTo>
                        <a:pt x="87206" y="375073"/>
                        <a:pt x="133773" y="272627"/>
                        <a:pt x="127000" y="193040"/>
                      </a:cubicBezTo>
                      <a:cubicBezTo>
                        <a:pt x="120227" y="113453"/>
                        <a:pt x="60113" y="56726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lowchart: Connector 90">
                  <a:extLst>
                    <a:ext uri="{FF2B5EF4-FFF2-40B4-BE49-F238E27FC236}">
                      <a16:creationId xmlns:a16="http://schemas.microsoft.com/office/drawing/2014/main" id="{49B8A0BC-3839-4C33-AABD-0C9F45C287CD}"/>
                    </a:ext>
                  </a:extLst>
                </p:cNvPr>
                <p:cNvSpPr/>
                <p:nvPr/>
              </p:nvSpPr>
              <p:spPr>
                <a:xfrm>
                  <a:off x="3118939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lowchart: Connector 91">
                  <a:extLst>
                    <a:ext uri="{FF2B5EF4-FFF2-40B4-BE49-F238E27FC236}">
                      <a16:creationId xmlns:a16="http://schemas.microsoft.com/office/drawing/2014/main" id="{FA9D1629-0F09-42C9-87A1-F5EE8746E439}"/>
                    </a:ext>
                  </a:extLst>
                </p:cNvPr>
                <p:cNvSpPr/>
                <p:nvPr/>
              </p:nvSpPr>
              <p:spPr>
                <a:xfrm>
                  <a:off x="3211924" y="4366357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lowchart: Connector 92">
                  <a:extLst>
                    <a:ext uri="{FF2B5EF4-FFF2-40B4-BE49-F238E27FC236}">
                      <a16:creationId xmlns:a16="http://schemas.microsoft.com/office/drawing/2014/main" id="{FFCD5385-CBAA-4409-B5FF-EF5256C5C65B}"/>
                    </a:ext>
                  </a:extLst>
                </p:cNvPr>
                <p:cNvSpPr/>
                <p:nvPr/>
              </p:nvSpPr>
              <p:spPr>
                <a:xfrm>
                  <a:off x="3080077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/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2D9739A-DEA4-4CBB-AEAD-97680FF53805}"/>
              </a:ext>
            </a:extLst>
          </p:cNvPr>
          <p:cNvGrpSpPr/>
          <p:nvPr/>
        </p:nvGrpSpPr>
        <p:grpSpPr>
          <a:xfrm>
            <a:off x="2486747" y="2402847"/>
            <a:ext cx="2734974" cy="1021769"/>
            <a:chOff x="2486747" y="2402847"/>
            <a:chExt cx="2734974" cy="102176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91BC36-A024-412B-BF9D-3F07753BAF56}"/>
                </a:ext>
              </a:extLst>
            </p:cNvPr>
            <p:cNvCxnSpPr>
              <a:cxnSpLocks/>
              <a:stCxn id="54" idx="6"/>
              <a:endCxn id="80" idx="1"/>
            </p:cNvCxnSpPr>
            <p:nvPr/>
          </p:nvCxnSpPr>
          <p:spPr>
            <a:xfrm flipV="1">
              <a:off x="3871677" y="2733666"/>
              <a:ext cx="1284274" cy="22399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Or 53">
              <a:extLst>
                <a:ext uri="{FF2B5EF4-FFF2-40B4-BE49-F238E27FC236}">
                  <a16:creationId xmlns:a16="http://schemas.microsoft.com/office/drawing/2014/main" id="{D6B54B41-C9AB-4532-B1DB-39DDA58930AD}"/>
                </a:ext>
              </a:extLst>
            </p:cNvPr>
            <p:cNvSpPr/>
            <p:nvPr/>
          </p:nvSpPr>
          <p:spPr>
            <a:xfrm>
              <a:off x="3654683" y="2647568"/>
              <a:ext cx="216994" cy="216994"/>
            </a:xfrm>
            <a:prstGeom prst="flowChartOr">
              <a:avLst/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7A05E97-0A68-433B-AEDE-957D8117D0B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486747" y="2744357"/>
              <a:ext cx="1167936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E5A7DE-0B86-48F1-A46B-3D5C6A6481FE}"/>
                </a:ext>
              </a:extLst>
            </p:cNvPr>
            <p:cNvCxnSpPr>
              <a:cxnSpLocks/>
              <a:stCxn id="65" idx="0"/>
              <a:endCxn id="54" idx="4"/>
            </p:cNvCxnSpPr>
            <p:nvPr/>
          </p:nvCxnSpPr>
          <p:spPr>
            <a:xfrm flipH="1" flipV="1">
              <a:off x="3763180" y="2864562"/>
              <a:ext cx="4119" cy="560054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/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2513735A-618B-49B7-926E-2EE15957AB0C}"/>
              </a:ext>
            </a:extLst>
          </p:cNvPr>
          <p:cNvSpPr/>
          <p:nvPr/>
        </p:nvSpPr>
        <p:spPr>
          <a:xfrm>
            <a:off x="6074713" y="3312160"/>
            <a:ext cx="1568733" cy="2577527"/>
          </a:xfrm>
          <a:prstGeom prst="trapezoid">
            <a:avLst>
              <a:gd name="adj" fmla="val 16580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852FA04-E63E-412D-A482-2F3D3A1D02F4}"/>
              </a:ext>
            </a:extLst>
          </p:cNvPr>
          <p:cNvSpPr/>
          <p:nvPr/>
        </p:nvSpPr>
        <p:spPr>
          <a:xfrm>
            <a:off x="5078676" y="3312160"/>
            <a:ext cx="2288987" cy="2577527"/>
          </a:xfrm>
          <a:prstGeom prst="trapezoid">
            <a:avLst>
              <a:gd name="adj" fmla="val 29897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C6EB44-4AF5-4F34-AE16-B7CCB9C340C0}"/>
              </a:ext>
            </a:extLst>
          </p:cNvPr>
          <p:cNvGrpSpPr/>
          <p:nvPr/>
        </p:nvGrpSpPr>
        <p:grpSpPr>
          <a:xfrm>
            <a:off x="5095977" y="2075693"/>
            <a:ext cx="1624191" cy="2185412"/>
            <a:chOff x="5095977" y="2075693"/>
            <a:chExt cx="1624191" cy="218541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B84D87-6F2F-44D0-8C53-C29706988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1" y="2342989"/>
              <a:ext cx="931379" cy="14971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D3D625F-F224-4635-A368-345360574548}"/>
                </a:ext>
              </a:extLst>
            </p:cNvPr>
            <p:cNvSpPr/>
            <p:nvPr/>
          </p:nvSpPr>
          <p:spPr>
            <a:xfrm>
              <a:off x="5155951" y="2342989"/>
              <a:ext cx="795556" cy="781354"/>
            </a:xfrm>
            <a:prstGeom prst="rec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FD720E-1BC9-48C1-A115-98609E2FB7ED}"/>
                </a:ext>
              </a:extLst>
            </p:cNvPr>
            <p:cNvSpPr txBox="1"/>
            <p:nvPr/>
          </p:nvSpPr>
          <p:spPr>
            <a:xfrm>
              <a:off x="5652302" y="2641179"/>
              <a:ext cx="264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H</a:t>
              </a: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E471AA-554B-417A-8DA0-88C3AD4E2DDE}"/>
                </a:ext>
              </a:extLst>
            </p:cNvPr>
            <p:cNvSpPr/>
            <p:nvPr/>
          </p:nvSpPr>
          <p:spPr>
            <a:xfrm>
              <a:off x="5468383" y="2347843"/>
              <a:ext cx="183918" cy="628650"/>
            </a:xfrm>
            <a:custGeom>
              <a:avLst/>
              <a:gdLst>
                <a:gd name="connsiteX0" fmla="*/ 0 w 165349"/>
                <a:gd name="connsiteY0" fmla="*/ 581025 h 581025"/>
                <a:gd name="connsiteX1" fmla="*/ 161925 w 165349"/>
                <a:gd name="connsiteY1" fmla="*/ 314325 h 581025"/>
                <a:gd name="connsiteX2" fmla="*/ 104775 w 165349"/>
                <a:gd name="connsiteY2" fmla="*/ 104775 h 581025"/>
                <a:gd name="connsiteX3" fmla="*/ 38100 w 165349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349" h="581025">
                  <a:moveTo>
                    <a:pt x="0" y="581025"/>
                  </a:moveTo>
                  <a:cubicBezTo>
                    <a:pt x="72231" y="487362"/>
                    <a:pt x="144463" y="393700"/>
                    <a:pt x="161925" y="314325"/>
                  </a:cubicBezTo>
                  <a:cubicBezTo>
                    <a:pt x="179387" y="234950"/>
                    <a:pt x="125413" y="157162"/>
                    <a:pt x="104775" y="104775"/>
                  </a:cubicBezTo>
                  <a:cubicBezTo>
                    <a:pt x="84138" y="52387"/>
                    <a:pt x="61119" y="26193"/>
                    <a:pt x="38100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headEnd type="none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34C298AA-1121-4005-B081-B9D83F92F9AE}"/>
                </a:ext>
              </a:extLst>
            </p:cNvPr>
            <p:cNvSpPr/>
            <p:nvPr/>
          </p:nvSpPr>
          <p:spPr>
            <a:xfrm>
              <a:off x="5570433" y="2692993"/>
              <a:ext cx="116994" cy="11699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E6FE0C-F717-477B-BBA8-61D2FDB61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3" y="3123581"/>
              <a:ext cx="768637" cy="11375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B3C7DF7-B3F1-49BC-B95E-58B25E098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8" y="2342990"/>
              <a:ext cx="768660" cy="15228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2B7E9B-5C72-479E-9F9B-D0DB97E5C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7" y="3123579"/>
              <a:ext cx="578769" cy="11375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7AAAC9-077C-46D1-A145-90B020A8B4D5}"/>
                </a:ext>
              </a:extLst>
            </p:cNvPr>
            <p:cNvSpPr/>
            <p:nvPr/>
          </p:nvSpPr>
          <p:spPr>
            <a:xfrm>
              <a:off x="5420441" y="2976492"/>
              <a:ext cx="45719" cy="149225"/>
            </a:xfrm>
            <a:custGeom>
              <a:avLst/>
              <a:gdLst>
                <a:gd name="connsiteX0" fmla="*/ 62233 w 62233"/>
                <a:gd name="connsiteY0" fmla="*/ 0 h 149225"/>
                <a:gd name="connsiteX1" fmla="*/ 1908 w 62233"/>
                <a:gd name="connsiteY1" fmla="*/ 101600 h 149225"/>
                <a:gd name="connsiteX2" fmla="*/ 20958 w 62233"/>
                <a:gd name="connsiteY2" fmla="*/ 149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33" h="149225">
                  <a:moveTo>
                    <a:pt x="62233" y="0"/>
                  </a:moveTo>
                  <a:cubicBezTo>
                    <a:pt x="35510" y="38364"/>
                    <a:pt x="8787" y="76729"/>
                    <a:pt x="1908" y="101600"/>
                  </a:cubicBezTo>
                  <a:cubicBezTo>
                    <a:pt x="-4971" y="126471"/>
                    <a:pt x="7993" y="137848"/>
                    <a:pt x="20958" y="149225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84F9FF-29EC-460C-B8B8-33B2C46B439C}"/>
                </a:ext>
              </a:extLst>
            </p:cNvPr>
            <p:cNvSpPr txBox="1"/>
            <p:nvPr/>
          </p:nvSpPr>
          <p:spPr>
            <a:xfrm>
              <a:off x="5095977" y="2075693"/>
              <a:ext cx="94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Prediction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F1E1773-9FB7-43B0-B2CA-C3F793D05C7C}"/>
              </a:ext>
            </a:extLst>
          </p:cNvPr>
          <p:cNvGrpSpPr/>
          <p:nvPr/>
        </p:nvGrpSpPr>
        <p:grpSpPr>
          <a:xfrm>
            <a:off x="5166946" y="3504041"/>
            <a:ext cx="1734023" cy="1886136"/>
            <a:chOff x="5166946" y="3504041"/>
            <a:chExt cx="1734023" cy="1886136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910F481-81C5-4F1B-82AC-3EE6C7A04100}"/>
                </a:ext>
              </a:extLst>
            </p:cNvPr>
            <p:cNvSpPr/>
            <p:nvPr/>
          </p:nvSpPr>
          <p:spPr>
            <a:xfrm rot="10538874">
              <a:off x="5421708" y="4275439"/>
              <a:ext cx="1479261" cy="1008337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5ECE1982-5EAC-4D8E-A681-96876935353B}"/>
                </a:ext>
              </a:extLst>
            </p:cNvPr>
            <p:cNvSpPr/>
            <p:nvPr/>
          </p:nvSpPr>
          <p:spPr>
            <a:xfrm>
              <a:off x="5931809" y="3797571"/>
              <a:ext cx="788359" cy="525173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16CC8-51CB-4BD4-BC05-20C923F65DCB}"/>
                </a:ext>
              </a:extLst>
            </p:cNvPr>
            <p:cNvSpPr txBox="1"/>
            <p:nvPr/>
          </p:nvSpPr>
          <p:spPr>
            <a:xfrm>
              <a:off x="5166946" y="5082400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87468-66CF-4ED2-B394-F5B76A112FE2}"/>
                </a:ext>
              </a:extLst>
            </p:cNvPr>
            <p:cNvSpPr txBox="1"/>
            <p:nvPr/>
          </p:nvSpPr>
          <p:spPr>
            <a:xfrm>
              <a:off x="6421909" y="4496518"/>
              <a:ext cx="333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F1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59823-7FBB-4C89-B01C-FE3F151EFA11}"/>
                </a:ext>
              </a:extLst>
            </p:cNvPr>
            <p:cNvSpPr txBox="1"/>
            <p:nvPr/>
          </p:nvSpPr>
          <p:spPr>
            <a:xfrm>
              <a:off x="6339554" y="3919020"/>
              <a:ext cx="2696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i="1" dirty="0"/>
                <a:t>H</a:t>
              </a:r>
            </a:p>
          </p:txBody>
        </p: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300943" y="3504041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F26D8C8-1090-43EA-9AC5-86E3406DCD15}"/>
                </a:ext>
              </a:extLst>
            </p:cNvPr>
            <p:cNvSpPr/>
            <p:nvPr/>
          </p:nvSpPr>
          <p:spPr>
            <a:xfrm>
              <a:off x="5724144" y="4041648"/>
              <a:ext cx="583872" cy="1188720"/>
            </a:xfrm>
            <a:custGeom>
              <a:avLst/>
              <a:gdLst>
                <a:gd name="connsiteX0" fmla="*/ 0 w 583872"/>
                <a:gd name="connsiteY0" fmla="*/ 1188720 h 1188720"/>
                <a:gd name="connsiteX1" fmla="*/ 548640 w 583872"/>
                <a:gd name="connsiteY1" fmla="*/ 573024 h 1188720"/>
                <a:gd name="connsiteX2" fmla="*/ 530352 w 583872"/>
                <a:gd name="connsiteY2" fmla="*/ 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872" h="1188720">
                  <a:moveTo>
                    <a:pt x="0" y="1188720"/>
                  </a:moveTo>
                  <a:cubicBezTo>
                    <a:pt x="230124" y="979932"/>
                    <a:pt x="460248" y="771144"/>
                    <a:pt x="548640" y="573024"/>
                  </a:cubicBezTo>
                  <a:cubicBezTo>
                    <a:pt x="637032" y="374904"/>
                    <a:pt x="531368" y="51816"/>
                    <a:pt x="530352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4934E33E-8CEE-4E66-8C9E-6B91817BD35F}"/>
                </a:ext>
              </a:extLst>
            </p:cNvPr>
            <p:cNvSpPr/>
            <p:nvPr/>
          </p:nvSpPr>
          <p:spPr>
            <a:xfrm>
              <a:off x="5510709" y="5121908"/>
              <a:ext cx="384048" cy="261621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1E3345AB-D3C1-4DD1-9066-D73AAEFF9604}"/>
                </a:ext>
              </a:extLst>
            </p:cNvPr>
            <p:cNvSpPr/>
            <p:nvPr/>
          </p:nvSpPr>
          <p:spPr>
            <a:xfrm>
              <a:off x="6143669" y="4556671"/>
              <a:ext cx="210312" cy="151319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7E5DA3E3-7977-4211-84DF-6BBE6ECA3169}"/>
                </a:ext>
              </a:extLst>
            </p:cNvPr>
            <p:cNvSpPr/>
            <p:nvPr/>
          </p:nvSpPr>
          <p:spPr>
            <a:xfrm>
              <a:off x="6192927" y="4001044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44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AC2258F-A963-4712-B709-D52A02E5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234028"/>
              </p:ext>
            </p:extLst>
          </p:nvPr>
        </p:nvGraphicFramePr>
        <p:xfrm>
          <a:off x="1462268" y="1466016"/>
          <a:ext cx="9267464" cy="1494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866">
                  <a:extLst>
                    <a:ext uri="{9D8B030D-6E8A-4147-A177-3AD203B41FA5}">
                      <a16:colId xmlns:a16="http://schemas.microsoft.com/office/drawing/2014/main" val="1636978264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93808537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110197361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89799875"/>
                    </a:ext>
                  </a:extLst>
                </a:gridCol>
              </a:tblGrid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Robots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Duration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Samples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Instances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74967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87292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0984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462268" y="3100098"/>
            <a:ext cx="7725572" cy="330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Recording rate: 2 samples / second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(10-step history, 2-step observation)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data unit for a prediction execution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16 sequential samples from the same trajectory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60% and 10% of 3-robot data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respectively, and the rest of 3-robot and all of 5-robot data used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38CF4-C6D3-4A7C-A9BB-D82026C3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840" y="3429000"/>
            <a:ext cx="281964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594337" y="1696488"/>
            <a:ext cx="6681739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2X Heuristic Algorithm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Doubling the vector toward the observed neighbor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B69DD32-7296-437C-8E98-012D7E236BAA}"/>
              </a:ext>
            </a:extLst>
          </p:cNvPr>
          <p:cNvGrpSpPr/>
          <p:nvPr/>
        </p:nvGrpSpPr>
        <p:grpSpPr>
          <a:xfrm>
            <a:off x="8281084" y="1823714"/>
            <a:ext cx="2564770" cy="2577527"/>
            <a:chOff x="7926811" y="1905775"/>
            <a:chExt cx="2564770" cy="25775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1D0FFC-8DC3-454C-A6B2-36E9CDDAF466}"/>
                </a:ext>
              </a:extLst>
            </p:cNvPr>
            <p:cNvGrpSpPr/>
            <p:nvPr/>
          </p:nvGrpSpPr>
          <p:grpSpPr>
            <a:xfrm>
              <a:off x="7926811" y="1905775"/>
              <a:ext cx="2564770" cy="2577527"/>
              <a:chOff x="5391089" y="2438090"/>
              <a:chExt cx="2564770" cy="2577527"/>
            </a:xfrm>
          </p:grpSpPr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5E0D163A-2A33-4D00-9169-2E04D6610AA7}"/>
                  </a:ext>
                </a:extLst>
              </p:cNvPr>
              <p:cNvSpPr/>
              <p:nvPr/>
            </p:nvSpPr>
            <p:spPr>
              <a:xfrm>
                <a:off x="6387126" y="2438090"/>
                <a:ext cx="1568733" cy="2577527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0F7FEA23-F40D-490B-A39A-DC1343C36CF4}"/>
                  </a:ext>
                </a:extLst>
              </p:cNvPr>
              <p:cNvSpPr/>
              <p:nvPr/>
            </p:nvSpPr>
            <p:spPr>
              <a:xfrm>
                <a:off x="5391089" y="2438090"/>
                <a:ext cx="2288987" cy="2577527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DBEC017E-9D62-4071-B50A-07A7E8E304DE}"/>
                  </a:ext>
                </a:extLst>
              </p:cNvPr>
              <p:cNvSpPr/>
              <p:nvPr/>
            </p:nvSpPr>
            <p:spPr>
              <a:xfrm rot="10538874">
                <a:off x="5734121" y="3401369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" name="Flowchart: Data 22">
                <a:extLst>
                  <a:ext uri="{FF2B5EF4-FFF2-40B4-BE49-F238E27FC236}">
                    <a16:creationId xmlns:a16="http://schemas.microsoft.com/office/drawing/2014/main" id="{07417439-CFD2-4C63-82FA-40432A9964A7}"/>
                  </a:ext>
                </a:extLst>
              </p:cNvPr>
              <p:cNvSpPr/>
              <p:nvPr/>
            </p:nvSpPr>
            <p:spPr>
              <a:xfrm>
                <a:off x="6244222" y="2923501"/>
                <a:ext cx="788359" cy="525173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E4D62-26B7-40F6-8EFA-C48C977FF5A9}"/>
                  </a:ext>
                </a:extLst>
              </p:cNvPr>
              <p:cNvSpPr txBox="1"/>
              <p:nvPr/>
            </p:nvSpPr>
            <p:spPr>
              <a:xfrm>
                <a:off x="5479359" y="4208330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785DBC-670C-45C8-9CFE-C3B17150ECA0}"/>
                  </a:ext>
                </a:extLst>
              </p:cNvPr>
              <p:cNvSpPr txBox="1"/>
              <p:nvPr/>
            </p:nvSpPr>
            <p:spPr>
              <a:xfrm>
                <a:off x="6734322" y="3622448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7E2428-1F7D-405E-AE24-865872ED9B95}"/>
                  </a:ext>
                </a:extLst>
              </p:cNvPr>
              <p:cNvSpPr txBox="1"/>
              <p:nvPr/>
            </p:nvSpPr>
            <p:spPr>
              <a:xfrm>
                <a:off x="6651967" y="3044950"/>
                <a:ext cx="2824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H</a:t>
                </a:r>
              </a:p>
            </p:txBody>
          </p:sp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D51952C1-4881-459F-A291-CFBA214783A2}"/>
                  </a:ext>
                </a:extLst>
              </p:cNvPr>
              <p:cNvSpPr/>
              <p:nvPr/>
            </p:nvSpPr>
            <p:spPr>
              <a:xfrm rot="781904">
                <a:off x="6613356" y="2629971"/>
                <a:ext cx="185724" cy="319739"/>
              </a:xfrm>
              <a:prstGeom prst="upArrow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8599990" lon="0" rev="6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BC7ABC0C-0C91-447F-96F8-D10A6AAC0BA7}"/>
                  </a:ext>
                </a:extLst>
              </p:cNvPr>
              <p:cNvSpPr/>
              <p:nvPr/>
            </p:nvSpPr>
            <p:spPr>
              <a:xfrm>
                <a:off x="5823122" y="4247838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EA9B6BB5-CA80-43B5-AC29-8B763C6C00FE}"/>
                  </a:ext>
                </a:extLst>
              </p:cNvPr>
              <p:cNvSpPr/>
              <p:nvPr/>
            </p:nvSpPr>
            <p:spPr>
              <a:xfrm>
                <a:off x="6456082" y="3682601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0100CB09-226B-47BC-ADC2-49AA9C517D82}"/>
                  </a:ext>
                </a:extLst>
              </p:cNvPr>
              <p:cNvSpPr/>
              <p:nvPr/>
            </p:nvSpPr>
            <p:spPr>
              <a:xfrm>
                <a:off x="6505340" y="3126974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C7C4911-D730-4530-A80C-418804B8B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217" y="3279641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F84BDF6-FDD5-4E7A-B3C0-B692BA98008C}"/>
                </a:ext>
              </a:extLst>
            </p:cNvPr>
            <p:cNvCxnSpPr/>
            <p:nvPr/>
          </p:nvCxnSpPr>
          <p:spPr>
            <a:xfrm flipV="1">
              <a:off x="9180084" y="2693939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E79C4578-92FF-4615-BD7E-F257E2DD490D}"/>
                </a:ext>
              </a:extLst>
            </p:cNvPr>
            <p:cNvSpPr/>
            <p:nvPr/>
          </p:nvSpPr>
          <p:spPr>
            <a:xfrm>
              <a:off x="9580038" y="2594659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/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oMath>
                    </m:oMathPara>
                  </a14:m>
                  <a:endParaRPr lang="en-US" sz="12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blipFill>
                  <a:blip r:embed="rId2"/>
                  <a:stretch>
                    <a:fillRect t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080686-8CD5-4DCC-BE8A-2EF5187F31BB}"/>
              </a:ext>
            </a:extLst>
          </p:cNvPr>
          <p:cNvGrpSpPr/>
          <p:nvPr/>
        </p:nvGrpSpPr>
        <p:grpSpPr>
          <a:xfrm>
            <a:off x="1678772" y="4218253"/>
            <a:ext cx="9196181" cy="1917003"/>
            <a:chOff x="1678772" y="4218253"/>
            <a:chExt cx="9196181" cy="191700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557DA8F-8A94-4826-A9F1-D6D80466ED84}"/>
                </a:ext>
              </a:extLst>
            </p:cNvPr>
            <p:cNvSpPr/>
            <p:nvPr/>
          </p:nvSpPr>
          <p:spPr>
            <a:xfrm>
              <a:off x="1678772" y="4218253"/>
              <a:ext cx="6110429" cy="145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20000"/>
                </a:lnSpc>
                <a:buFont typeface="+mj-lt"/>
                <a:buAutoNum type="arabicPeriod" startAt="2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FC Model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2-FC-layer-only model without history input, based on our previous work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DE96A1E-8F9E-4487-82A6-82B4C96569EE}"/>
                </a:ext>
              </a:extLst>
            </p:cNvPr>
            <p:cNvGrpSpPr/>
            <p:nvPr/>
          </p:nvGrpSpPr>
          <p:grpSpPr>
            <a:xfrm>
              <a:off x="7744496" y="4794692"/>
              <a:ext cx="3130457" cy="1340564"/>
              <a:chOff x="1931565" y="2088610"/>
              <a:chExt cx="3130457" cy="1340564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F8F4C9F-D1AA-4ABA-8769-DF7DC642D826}"/>
                  </a:ext>
                </a:extLst>
              </p:cNvPr>
              <p:cNvCxnSpPr>
                <a:cxnSpLocks/>
                <a:stCxn id="182" idx="6"/>
                <a:endCxn id="185" idx="1"/>
              </p:cNvCxnSpPr>
              <p:nvPr/>
            </p:nvCxnSpPr>
            <p:spPr>
              <a:xfrm>
                <a:off x="3871677" y="2756065"/>
                <a:ext cx="301405" cy="206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lowchart: Or 181">
                <a:extLst>
                  <a:ext uri="{FF2B5EF4-FFF2-40B4-BE49-F238E27FC236}">
                    <a16:creationId xmlns:a16="http://schemas.microsoft.com/office/drawing/2014/main" id="{26B568AC-6824-41DD-A3E0-F51CE6AF6F19}"/>
                  </a:ext>
                </a:extLst>
              </p:cNvPr>
              <p:cNvSpPr/>
              <p:nvPr/>
            </p:nvSpPr>
            <p:spPr>
              <a:xfrm>
                <a:off x="3654683" y="2647568"/>
                <a:ext cx="216994" cy="216994"/>
              </a:xfrm>
              <a:prstGeom prst="flowChartOr">
                <a:avLst/>
              </a:prstGeom>
              <a:solidFill>
                <a:schemeClr val="bg1"/>
              </a:solidFill>
              <a:ln w="889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685CC6AE-EE49-4A2B-9EB6-DEBECB7BF1D4}"/>
                  </a:ext>
                </a:extLst>
              </p:cNvPr>
              <p:cNvCxnSpPr>
                <a:cxnSpLocks/>
                <a:endCxn id="182" idx="2"/>
              </p:cNvCxnSpPr>
              <p:nvPr/>
            </p:nvCxnSpPr>
            <p:spPr>
              <a:xfrm>
                <a:off x="2486747" y="2744357"/>
                <a:ext cx="1167936" cy="11708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9EFE123-ABDF-4D3B-A541-3D6E0B39EFAB}"/>
                  </a:ext>
                </a:extLst>
              </p:cNvPr>
              <p:cNvGrpSpPr/>
              <p:nvPr/>
            </p:nvGrpSpPr>
            <p:grpSpPr>
              <a:xfrm>
                <a:off x="1931565" y="2088610"/>
                <a:ext cx="1295373" cy="1340564"/>
                <a:chOff x="1675819" y="2088610"/>
                <a:chExt cx="1295373" cy="1340564"/>
              </a:xfrm>
            </p:grpSpPr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EE0D501B-D3A2-426A-8207-413BA73662CA}"/>
                    </a:ext>
                  </a:extLst>
                </p:cNvPr>
                <p:cNvCxnSpPr>
                  <a:cxnSpLocks/>
                  <a:stCxn id="207" idx="3"/>
                </p:cNvCxnSpPr>
                <p:nvPr/>
              </p:nvCxnSpPr>
              <p:spPr>
                <a:xfrm>
                  <a:off x="2614909" y="2736184"/>
                  <a:ext cx="226161" cy="0"/>
                </a:xfrm>
                <a:prstGeom prst="straightConnector1">
                  <a:avLst/>
                </a:prstGeom>
                <a:ln w="8890"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3ACB649D-3373-49D0-8C45-0E8631B20E87}"/>
                    </a:ext>
                  </a:extLst>
                </p:cNvPr>
                <p:cNvGrpSpPr/>
                <p:nvPr/>
              </p:nvGrpSpPr>
              <p:grpSpPr>
                <a:xfrm>
                  <a:off x="2855573" y="2301887"/>
                  <a:ext cx="115619" cy="821691"/>
                  <a:chOff x="6140262" y="824112"/>
                  <a:chExt cx="115619" cy="821691"/>
                </a:xfrm>
              </p:grpSpPr>
              <p:sp>
                <p:nvSpPr>
                  <p:cNvPr id="208" name="Cube 207">
                    <a:extLst>
                      <a:ext uri="{FF2B5EF4-FFF2-40B4-BE49-F238E27FC236}">
                        <a16:creationId xmlns:a16="http://schemas.microsoft.com/office/drawing/2014/main" id="{91260FA4-BEE2-4A42-82F6-B86FD324E813}"/>
                      </a:ext>
                    </a:extLst>
                  </p:cNvPr>
                  <p:cNvSpPr/>
                  <p:nvPr/>
                </p:nvSpPr>
                <p:spPr>
                  <a:xfrm>
                    <a:off x="6140331" y="1509559"/>
                    <a:ext cx="114296" cy="136244"/>
                  </a:xfrm>
                  <a:prstGeom prst="cub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ube 208">
                    <a:extLst>
                      <a:ext uri="{FF2B5EF4-FFF2-40B4-BE49-F238E27FC236}">
                        <a16:creationId xmlns:a16="http://schemas.microsoft.com/office/drawing/2014/main" id="{AD991B2E-A1E4-4028-B144-915CBAE933C6}"/>
                      </a:ext>
                    </a:extLst>
                  </p:cNvPr>
                  <p:cNvSpPr/>
                  <p:nvPr/>
                </p:nvSpPr>
                <p:spPr>
                  <a:xfrm>
                    <a:off x="6140331" y="1409672"/>
                    <a:ext cx="114296" cy="136244"/>
                  </a:xfrm>
                  <a:prstGeom prst="cube">
                    <a:avLst/>
                  </a:prstGeom>
                  <a:solidFill>
                    <a:srgbClr val="FF0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ube 209">
                    <a:extLst>
                      <a:ext uri="{FF2B5EF4-FFF2-40B4-BE49-F238E27FC236}">
                        <a16:creationId xmlns:a16="http://schemas.microsoft.com/office/drawing/2014/main" id="{9BD6AECA-3B39-41F1-B16F-70E5661678B1}"/>
                      </a:ext>
                    </a:extLst>
                  </p:cNvPr>
                  <p:cNvSpPr/>
                  <p:nvPr/>
                </p:nvSpPr>
                <p:spPr>
                  <a:xfrm>
                    <a:off x="6140331" y="1310848"/>
                    <a:ext cx="114296" cy="136244"/>
                  </a:xfrm>
                  <a:prstGeom prst="cube">
                    <a:avLst/>
                  </a:prstGeom>
                  <a:solidFill>
                    <a:srgbClr val="FFFF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Cube 210">
                    <a:extLst>
                      <a:ext uri="{FF2B5EF4-FFF2-40B4-BE49-F238E27FC236}">
                        <a16:creationId xmlns:a16="http://schemas.microsoft.com/office/drawing/2014/main" id="{D7E2F3FB-3523-4425-9F3F-B2C8214E4714}"/>
                      </a:ext>
                    </a:extLst>
                  </p:cNvPr>
                  <p:cNvSpPr/>
                  <p:nvPr/>
                </p:nvSpPr>
                <p:spPr>
                  <a:xfrm>
                    <a:off x="6140262" y="1130685"/>
                    <a:ext cx="114296" cy="210170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eaVert" lIns="0" tIns="0" rIns="0" bIns="0" rtlCol="0" anchor="ctr"/>
                  <a:lstStyle/>
                  <a:p>
                    <a:pPr algn="ctr"/>
                    <a:r>
                      <a:rPr lang="en-US" sz="500" dirty="0"/>
                      <a:t>…</a:t>
                    </a:r>
                  </a:p>
                </p:txBody>
              </p:sp>
              <p:sp>
                <p:nvSpPr>
                  <p:cNvPr id="212" name="Cube 211">
                    <a:extLst>
                      <a:ext uri="{FF2B5EF4-FFF2-40B4-BE49-F238E27FC236}">
                        <a16:creationId xmlns:a16="http://schemas.microsoft.com/office/drawing/2014/main" id="{DA0EAF25-1E37-458F-AAFD-A901B51077AF}"/>
                      </a:ext>
                    </a:extLst>
                  </p:cNvPr>
                  <p:cNvSpPr/>
                  <p:nvPr/>
                </p:nvSpPr>
                <p:spPr>
                  <a:xfrm>
                    <a:off x="6141585" y="1022823"/>
                    <a:ext cx="114296" cy="136244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Cube 212">
                    <a:extLst>
                      <a:ext uri="{FF2B5EF4-FFF2-40B4-BE49-F238E27FC236}">
                        <a16:creationId xmlns:a16="http://schemas.microsoft.com/office/drawing/2014/main" id="{E8958A1B-BE8A-4660-93F1-62EE5CE32292}"/>
                      </a:ext>
                    </a:extLst>
                  </p:cNvPr>
                  <p:cNvSpPr/>
                  <p:nvPr/>
                </p:nvSpPr>
                <p:spPr>
                  <a:xfrm>
                    <a:off x="6141585" y="922936"/>
                    <a:ext cx="114296" cy="136244"/>
                  </a:xfrm>
                  <a:prstGeom prst="cube">
                    <a:avLst/>
                  </a:prstGeom>
                  <a:solidFill>
                    <a:schemeClr val="accent1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Cube 213">
                    <a:extLst>
                      <a:ext uri="{FF2B5EF4-FFF2-40B4-BE49-F238E27FC236}">
                        <a16:creationId xmlns:a16="http://schemas.microsoft.com/office/drawing/2014/main" id="{D890482F-513E-4B50-9D2E-8A297A5903E0}"/>
                      </a:ext>
                    </a:extLst>
                  </p:cNvPr>
                  <p:cNvSpPr/>
                  <p:nvPr/>
                </p:nvSpPr>
                <p:spPr>
                  <a:xfrm>
                    <a:off x="6141585" y="824112"/>
                    <a:ext cx="114296" cy="136244"/>
                  </a:xfrm>
                  <a:prstGeom prst="cube">
                    <a:avLst/>
                  </a:prstGeom>
                  <a:solidFill>
                    <a:srgbClr val="FFC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FD0311B9-08CA-413E-A2A3-4745B722C3CB}"/>
                    </a:ext>
                  </a:extLst>
                </p:cNvPr>
                <p:cNvGrpSpPr/>
                <p:nvPr/>
              </p:nvGrpSpPr>
              <p:grpSpPr>
                <a:xfrm>
                  <a:off x="1675819" y="2088610"/>
                  <a:ext cx="1109390" cy="1340564"/>
                  <a:chOff x="3070343" y="2088610"/>
                  <a:chExt cx="1109390" cy="1340564"/>
                </a:xfrm>
              </p:grpSpPr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D5603FBB-8C05-452A-BC06-133B760ABE06}"/>
                      </a:ext>
                    </a:extLst>
                  </p:cNvPr>
                  <p:cNvSpPr/>
                  <p:nvPr/>
                </p:nvSpPr>
                <p:spPr>
                  <a:xfrm>
                    <a:off x="3619643" y="2341492"/>
                    <a:ext cx="116993" cy="581025"/>
                  </a:xfrm>
                  <a:custGeom>
                    <a:avLst/>
                    <a:gdLst>
                      <a:gd name="connsiteX0" fmla="*/ 0 w 107914"/>
                      <a:gd name="connsiteY0" fmla="*/ 579828 h 579828"/>
                      <a:gd name="connsiteX1" fmla="*/ 104775 w 107914"/>
                      <a:gd name="connsiteY1" fmla="*/ 255978 h 579828"/>
                      <a:gd name="connsiteX2" fmla="*/ 95250 w 107914"/>
                      <a:gd name="connsiteY2" fmla="*/ 3566 h 57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914" h="579828">
                        <a:moveTo>
                          <a:pt x="0" y="579828"/>
                        </a:moveTo>
                        <a:cubicBezTo>
                          <a:pt x="44450" y="465925"/>
                          <a:pt x="88900" y="352022"/>
                          <a:pt x="104775" y="255978"/>
                        </a:cubicBezTo>
                        <a:cubicBezTo>
                          <a:pt x="120650" y="159934"/>
                          <a:pt x="69850" y="-28184"/>
                          <a:pt x="95250" y="3566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E2246361-8376-4115-A894-7029797A09C8}"/>
                      </a:ext>
                    </a:extLst>
                  </p:cNvPr>
                  <p:cNvSpPr/>
                  <p:nvPr/>
                </p:nvSpPr>
                <p:spPr>
                  <a:xfrm>
                    <a:off x="3471625" y="2347842"/>
                    <a:ext cx="143257" cy="581025"/>
                  </a:xfrm>
                  <a:custGeom>
                    <a:avLst/>
                    <a:gdLst>
                      <a:gd name="connsiteX0" fmla="*/ 143257 w 143257"/>
                      <a:gd name="connsiteY0" fmla="*/ 581025 h 581025"/>
                      <a:gd name="connsiteX1" fmla="*/ 382 w 143257"/>
                      <a:gd name="connsiteY1" fmla="*/ 314325 h 581025"/>
                      <a:gd name="connsiteX2" fmla="*/ 100394 w 143257"/>
                      <a:gd name="connsiteY2" fmla="*/ 0 h 581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3257" h="581025">
                        <a:moveTo>
                          <a:pt x="143257" y="581025"/>
                        </a:moveTo>
                        <a:cubicBezTo>
                          <a:pt x="75391" y="496093"/>
                          <a:pt x="7526" y="411162"/>
                          <a:pt x="382" y="314325"/>
                        </a:cubicBezTo>
                        <a:cubicBezTo>
                          <a:pt x="-6762" y="217488"/>
                          <a:pt x="88488" y="15081"/>
                          <a:pt x="100394" y="0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E70DE469-8305-43A4-83B0-4A4719C197DF}"/>
                      </a:ext>
                    </a:extLst>
                  </p:cNvPr>
                  <p:cNvGrpSpPr/>
                  <p:nvPr/>
                </p:nvGrpSpPr>
                <p:grpSpPr>
                  <a:xfrm>
                    <a:off x="3070343" y="2342989"/>
                    <a:ext cx="1076288" cy="1086185"/>
                    <a:chOff x="4619284" y="981937"/>
                    <a:chExt cx="1076288" cy="1086185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CA51C6F1-62AD-4B72-94BE-E26883005B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62818" y="981937"/>
                      <a:ext cx="795556" cy="786389"/>
                      <a:chOff x="649013" y="2552863"/>
                      <a:chExt cx="795556" cy="786389"/>
                    </a:xfrm>
                  </p:grpSpPr>
                  <p:sp>
                    <p:nvSpPr>
                      <p:cNvPr id="205" name="Flowchart: Connector 204">
                        <a:extLst>
                          <a:ext uri="{FF2B5EF4-FFF2-40B4-BE49-F238E27FC236}">
                            <a16:creationId xmlns:a16="http://schemas.microsoft.com/office/drawing/2014/main" id="{B3A70AD8-99F9-4D73-8DE2-B0214E761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2134" y="3071839"/>
                        <a:ext cx="116994" cy="116994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" name="Flowchart: Connector 205">
                        <a:extLst>
                          <a:ext uri="{FF2B5EF4-FFF2-40B4-BE49-F238E27FC236}">
                            <a16:creationId xmlns:a16="http://schemas.microsoft.com/office/drawing/2014/main" id="{31E08160-FB87-40EF-8C5C-D6CF02D9E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590" y="2812821"/>
                        <a:ext cx="116994" cy="116994"/>
                      </a:xfrm>
                      <a:prstGeom prst="flowChartConnector">
                        <a:avLst/>
                      </a:prstGeom>
                      <a:solidFill>
                        <a:srgbClr val="7030A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5615448-B296-4FF3-9E5E-7779303869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013" y="2552863"/>
                        <a:ext cx="795556" cy="786389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en-US" sz="1600" spc="-150" dirty="0"/>
                        </a:p>
                      </p:txBody>
                    </p:sp>
                  </mc:Choice>
                  <mc:Fallback xmlns="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03" name="Flowchart: Connector 202">
                      <a:extLst>
                        <a:ext uri="{FF2B5EF4-FFF2-40B4-BE49-F238E27FC236}">
                          <a16:creationId xmlns:a16="http://schemas.microsoft.com/office/drawing/2014/main" id="{8812F27E-8852-4A02-82EA-45D6FE8D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5014" y="1166556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BB288692-AA9E-44B8-903D-FEC3F2371DB9}"/>
                        </a:ext>
                      </a:extLst>
                    </p:cNvPr>
                    <p:cNvCxnSpPr>
                      <a:cxnSpLocks/>
                      <a:stCxn id="206" idx="6"/>
                      <a:endCxn id="203" idx="3"/>
                    </p:cNvCxnSpPr>
                    <p:nvPr/>
                  </p:nvCxnSpPr>
                  <p:spPr>
                    <a:xfrm flipV="1">
                      <a:off x="5082389" y="1266417"/>
                      <a:ext cx="149758" cy="339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B4BF4FE6-830D-4A23-BB63-6A8FA5DFD952}"/>
                      </a:ext>
                    </a:extLst>
                  </p:cNvPr>
                  <p:cNvSpPr txBox="1"/>
                  <p:nvPr/>
                </p:nvSpPr>
                <p:spPr>
                  <a:xfrm>
                    <a:off x="3081739" y="2088610"/>
                    <a:ext cx="109799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Observation</a:t>
                    </a:r>
                  </a:p>
                </p:txBody>
              </p: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2AD249F1-CBCC-4D28-AA22-CA16FA77FE29}"/>
                      </a:ext>
                    </a:extLst>
                  </p:cNvPr>
                  <p:cNvSpPr txBox="1"/>
                  <p:nvPr/>
                </p:nvSpPr>
                <p:spPr>
                  <a:xfrm>
                    <a:off x="3734125" y="2447785"/>
                    <a:ext cx="34015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F1’</a:t>
                    </a: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A2D44C69-EC98-4530-9F7A-B41FC01702DE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994" y="2584126"/>
                    <a:ext cx="30970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</a:t>
                    </a:r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3F13C8B2-2FC3-4566-9170-AB29BFE57DD3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007" y="2798606"/>
                    <a:ext cx="2487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T</a:t>
                    </a:r>
                  </a:p>
                </p:txBody>
              </p:sp>
            </p:grpSp>
          </p:grp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19D4F2C-E54F-4C8F-BF3F-3909B8E65A74}"/>
                  </a:ext>
                </a:extLst>
              </p:cNvPr>
              <p:cNvSpPr/>
              <p:nvPr/>
            </p:nvSpPr>
            <p:spPr>
              <a:xfrm>
                <a:off x="4173082" y="2367448"/>
                <a:ext cx="795556" cy="781354"/>
              </a:xfrm>
              <a:prstGeom prst="rec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16CAC26-2B7E-4BB8-B397-42A195B30CF2}"/>
                  </a:ext>
                </a:extLst>
              </p:cNvPr>
              <p:cNvSpPr txBox="1"/>
              <p:nvPr/>
            </p:nvSpPr>
            <p:spPr>
              <a:xfrm>
                <a:off x="4669433" y="2665638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0008076-761D-42BE-A25F-E25D7CA37F2B}"/>
                  </a:ext>
                </a:extLst>
              </p:cNvPr>
              <p:cNvSpPr/>
              <p:nvPr/>
            </p:nvSpPr>
            <p:spPr>
              <a:xfrm>
                <a:off x="4485514" y="2372302"/>
                <a:ext cx="183918" cy="628650"/>
              </a:xfrm>
              <a:custGeom>
                <a:avLst/>
                <a:gdLst>
                  <a:gd name="connsiteX0" fmla="*/ 0 w 165349"/>
                  <a:gd name="connsiteY0" fmla="*/ 581025 h 581025"/>
                  <a:gd name="connsiteX1" fmla="*/ 161925 w 165349"/>
                  <a:gd name="connsiteY1" fmla="*/ 314325 h 581025"/>
                  <a:gd name="connsiteX2" fmla="*/ 104775 w 165349"/>
                  <a:gd name="connsiteY2" fmla="*/ 104775 h 581025"/>
                  <a:gd name="connsiteX3" fmla="*/ 38100 w 165349"/>
                  <a:gd name="connsiteY3" fmla="*/ 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349" h="581025">
                    <a:moveTo>
                      <a:pt x="0" y="581025"/>
                    </a:moveTo>
                    <a:cubicBezTo>
                      <a:pt x="72231" y="487362"/>
                      <a:pt x="144463" y="393700"/>
                      <a:pt x="161925" y="314325"/>
                    </a:cubicBezTo>
                    <a:cubicBezTo>
                      <a:pt x="179387" y="234950"/>
                      <a:pt x="125413" y="157162"/>
                      <a:pt x="104775" y="104775"/>
                    </a:cubicBezTo>
                    <a:cubicBezTo>
                      <a:pt x="84138" y="52387"/>
                      <a:pt x="61119" y="26193"/>
                      <a:pt x="38100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  <a:headEnd type="none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F8ABA07A-0B66-4AF4-BF9C-B42FD5ED43B7}"/>
                  </a:ext>
                </a:extLst>
              </p:cNvPr>
              <p:cNvSpPr/>
              <p:nvPr/>
            </p:nvSpPr>
            <p:spPr>
              <a:xfrm>
                <a:off x="4587564" y="2717452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CFC90DD-99DB-4975-AF29-678147437D07}"/>
                  </a:ext>
                </a:extLst>
              </p:cNvPr>
              <p:cNvSpPr/>
              <p:nvPr/>
            </p:nvSpPr>
            <p:spPr>
              <a:xfrm>
                <a:off x="4437572" y="3000951"/>
                <a:ext cx="45719" cy="149225"/>
              </a:xfrm>
              <a:custGeom>
                <a:avLst/>
                <a:gdLst>
                  <a:gd name="connsiteX0" fmla="*/ 62233 w 62233"/>
                  <a:gd name="connsiteY0" fmla="*/ 0 h 149225"/>
                  <a:gd name="connsiteX1" fmla="*/ 1908 w 62233"/>
                  <a:gd name="connsiteY1" fmla="*/ 101600 h 149225"/>
                  <a:gd name="connsiteX2" fmla="*/ 20958 w 62233"/>
                  <a:gd name="connsiteY2" fmla="*/ 149225 h 14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233" h="149225">
                    <a:moveTo>
                      <a:pt x="62233" y="0"/>
                    </a:moveTo>
                    <a:cubicBezTo>
                      <a:pt x="35510" y="38364"/>
                      <a:pt x="8787" y="76729"/>
                      <a:pt x="1908" y="101600"/>
                    </a:cubicBezTo>
                    <a:cubicBezTo>
                      <a:pt x="-4971" y="126471"/>
                      <a:pt x="7993" y="137848"/>
                      <a:pt x="20958" y="149225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9242DF1-71EE-4791-BE38-D88C8BBC110E}"/>
                  </a:ext>
                </a:extLst>
              </p:cNvPr>
              <p:cNvSpPr txBox="1"/>
              <p:nvPr/>
            </p:nvSpPr>
            <p:spPr>
              <a:xfrm>
                <a:off x="4113108" y="2100152"/>
                <a:ext cx="948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Prediction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9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BF103B-9EB8-47F5-A7D8-3F895718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4" y="1920064"/>
            <a:ext cx="5979433" cy="392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689757" y="1920064"/>
            <a:ext cx="5502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 position estimation error per sample (Euclidean distance)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 based approaches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all outperform the 2X Heuristic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Ours reduces the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by 47% and 40% in the 3-robot and 5-robot case,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History encoding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helps definitely!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AFCD44-091A-41B6-ADB9-B6049068295E}"/>
              </a:ext>
            </a:extLst>
          </p:cNvPr>
          <p:cNvGrpSpPr/>
          <p:nvPr/>
        </p:nvGrpSpPr>
        <p:grpSpPr>
          <a:xfrm>
            <a:off x="369594" y="2730326"/>
            <a:ext cx="6548450" cy="2087859"/>
            <a:chOff x="369594" y="2730326"/>
            <a:chExt cx="6548450" cy="20878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7CBE2F-26EC-4F2F-A7A7-30EF401CBE0C}"/>
                </a:ext>
              </a:extLst>
            </p:cNvPr>
            <p:cNvCxnSpPr/>
            <p:nvPr/>
          </p:nvCxnSpPr>
          <p:spPr>
            <a:xfrm>
              <a:off x="369594" y="4818185"/>
              <a:ext cx="654845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4B435-A827-482A-A2E4-47ED2B8D87F5}"/>
                </a:ext>
              </a:extLst>
            </p:cNvPr>
            <p:cNvSpPr/>
            <p:nvPr/>
          </p:nvSpPr>
          <p:spPr>
            <a:xfrm>
              <a:off x="369594" y="2730326"/>
              <a:ext cx="1670221" cy="8309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Body size of </a:t>
              </a:r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Thymio</a:t>
              </a:r>
              <a:endParaRPr lang="en-US" sz="2400" i="1" dirty="0"/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9C51DCB-5877-4E48-951C-1C5FA25E861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369594" y="3145825"/>
              <a:ext cx="12700" cy="1672360"/>
            </a:xfrm>
            <a:prstGeom prst="bentConnector4">
              <a:avLst>
                <a:gd name="adj1" fmla="val 1892307"/>
                <a:gd name="adj2" fmla="val 99575"/>
              </a:avLst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8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704384" y="1920064"/>
            <a:ext cx="53586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Step-wise prediction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and our method in the 5-robot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for F3 omitted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error accumulated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the further future steps and for farther robots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due to the use of previous prediction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Always less error in ours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each robot; even our error for H lower than error for F2 of FC until 4 secs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BA271D-85F9-45DB-8CC2-A5DA68B4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0" y="1743685"/>
            <a:ext cx="6274974" cy="4566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766C4-E4A8-48DB-8611-88303560C10D}"/>
              </a:ext>
            </a:extLst>
          </p:cNvPr>
          <p:cNvCxnSpPr/>
          <p:nvPr/>
        </p:nvCxnSpPr>
        <p:spPr>
          <a:xfrm flipV="1">
            <a:off x="1383323" y="4724400"/>
            <a:ext cx="2004646" cy="77372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CA3D-2C14-4FCA-A500-BAB2B7ED4CEE}"/>
              </a:ext>
            </a:extLst>
          </p:cNvPr>
          <p:cNvCxnSpPr>
            <a:cxnSpLocks/>
          </p:cNvCxnSpPr>
          <p:nvPr/>
        </p:nvCxnSpPr>
        <p:spPr>
          <a:xfrm flipV="1">
            <a:off x="3562251" y="2977661"/>
            <a:ext cx="2390291" cy="165295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C41063-0F0C-400C-9273-57FD7BBADD25}"/>
              </a:ext>
            </a:extLst>
          </p:cNvPr>
          <p:cNvSpPr txBox="1"/>
          <p:nvPr/>
        </p:nvSpPr>
        <p:spPr>
          <a:xfrm>
            <a:off x="1622863" y="5435351"/>
            <a:ext cx="481188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Shaper error increase found as the LSTM layer is saturated more with previous predictions</a:t>
            </a:r>
          </a:p>
        </p:txBody>
      </p:sp>
    </p:spTree>
    <p:extLst>
      <p:ext uri="{BB962C8B-B14F-4D97-AF65-F5344CB8AC3E}">
        <p14:creationId xmlns:p14="http://schemas.microsoft.com/office/powerpoint/2010/main" val="8400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36">
            <a:hlinkClick r:id="" action="ppaction://media"/>
            <a:extLst>
              <a:ext uri="{FF2B5EF4-FFF2-40B4-BE49-F238E27FC236}">
                <a16:creationId xmlns:a16="http://schemas.microsoft.com/office/drawing/2014/main" id="{6093650C-4A1D-4633-B60D-E1E261228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2047.9999"/>
                </p14:media>
              </p:ext>
            </p:extLst>
          </p:nvPr>
        </p:nvPicPr>
        <p:blipFill rotWithShape="1">
          <a:blip r:embed="rId7"/>
          <a:srcRect l="13797"/>
          <a:stretch/>
        </p:blipFill>
        <p:spPr>
          <a:xfrm>
            <a:off x="6095999" y="61301"/>
            <a:ext cx="4752113" cy="3100894"/>
          </a:xfrm>
          <a:prstGeom prst="rect">
            <a:avLst/>
          </a:prstGeom>
        </p:spPr>
      </p:pic>
      <p:pic>
        <p:nvPicPr>
          <p:cNvPr id="6" name="3-11">
            <a:hlinkClick r:id="" action="ppaction://media"/>
            <a:extLst>
              <a:ext uri="{FF2B5EF4-FFF2-40B4-BE49-F238E27FC236}">
                <a16:creationId xmlns:a16="http://schemas.microsoft.com/office/drawing/2014/main" id="{6B5C8237-70CB-4B13-8ADA-3C415ED87E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2047.9999"/>
                </p14:media>
              </p:ext>
            </p:extLst>
          </p:nvPr>
        </p:nvPicPr>
        <p:blipFill rotWithShape="1">
          <a:blip r:embed="rId8"/>
          <a:srcRect r="13797"/>
          <a:stretch/>
        </p:blipFill>
        <p:spPr>
          <a:xfrm>
            <a:off x="842771" y="61301"/>
            <a:ext cx="4752113" cy="3100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86473-438B-4CDC-8F68-CA7FF43F0380}"/>
              </a:ext>
            </a:extLst>
          </p:cNvPr>
          <p:cNvSpPr/>
          <p:nvPr/>
        </p:nvSpPr>
        <p:spPr>
          <a:xfrm>
            <a:off x="1155051" y="3482859"/>
            <a:ext cx="9832281" cy="193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D148-9F36-4CEE-8AF3-0146F400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3-6">
            <a:hlinkClick r:id="" action="ppaction://media"/>
            <a:extLst>
              <a:ext uri="{FF2B5EF4-FFF2-40B4-BE49-F238E27FC236}">
                <a16:creationId xmlns:a16="http://schemas.microsoft.com/office/drawing/2014/main" id="{55DE2F07-1952-4D5C-A413-F7CB99F74A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2045.3125"/>
                </p14:media>
              </p:ext>
            </p:extLst>
          </p:nvPr>
        </p:nvPicPr>
        <p:blipFill rotWithShape="1">
          <a:blip r:embed="rId9"/>
          <a:srcRect l="13797"/>
          <a:stretch/>
        </p:blipFill>
        <p:spPr>
          <a:xfrm>
            <a:off x="6071191" y="3162195"/>
            <a:ext cx="4752112" cy="3100894"/>
          </a:xfrm>
          <a:prstGeom prst="rect">
            <a:avLst/>
          </a:prstGeom>
        </p:spPr>
      </p:pic>
      <p:pic>
        <p:nvPicPr>
          <p:cNvPr id="10" name="3-25">
            <a:hlinkClick r:id="" action="ppaction://media"/>
            <a:extLst>
              <a:ext uri="{FF2B5EF4-FFF2-40B4-BE49-F238E27FC236}">
                <a16:creationId xmlns:a16="http://schemas.microsoft.com/office/drawing/2014/main" id="{363DC02F-5093-484A-9078-D57E0A470D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000" end="2047.9999"/>
                </p14:media>
              </p:ext>
            </p:extLst>
          </p:nvPr>
        </p:nvPicPr>
        <p:blipFill rotWithShape="1">
          <a:blip r:embed="rId10"/>
          <a:srcRect r="13797"/>
          <a:stretch/>
        </p:blipFill>
        <p:spPr>
          <a:xfrm>
            <a:off x="842773" y="3176333"/>
            <a:ext cx="4752111" cy="31008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E8730D-996D-4A19-B62D-2B5F7B5F071E}"/>
              </a:ext>
            </a:extLst>
          </p:cNvPr>
          <p:cNvSpPr/>
          <p:nvPr/>
        </p:nvSpPr>
        <p:spPr>
          <a:xfrm>
            <a:off x="10882335" y="136525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0.5X</a:t>
            </a:r>
          </a:p>
        </p:txBody>
      </p:sp>
    </p:spTree>
    <p:extLst>
      <p:ext uri="{BB962C8B-B14F-4D97-AF65-F5344CB8AC3E}">
        <p14:creationId xmlns:p14="http://schemas.microsoft.com/office/powerpoint/2010/main" val="4247830405"/>
      </p:ext>
    </p:extLst>
  </p:cSld>
  <p:clrMapOvr>
    <a:masterClrMapping/>
  </p:clrMapOvr>
  <p:transition spd="slow" advClick="0" advTm="24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Summarized Contributions</a:t>
            </a: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B50E2D-8612-4AD6-A32E-63B2CD6B4197}"/>
              </a:ext>
            </a:extLst>
          </p:cNvPr>
          <p:cNvSpPr txBox="1"/>
          <p:nvPr/>
        </p:nvSpPr>
        <p:spPr>
          <a:xfrm>
            <a:off x="986489" y="1920064"/>
            <a:ext cx="78218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Showed the feasibility of Remote Teammate Localization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 robotic teams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only using local observations of a single, nearest neighbor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Demonstrated through performance of our proposed method,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need of encoding historical trajectory information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significantly reduce estimation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Released collected data online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encourage more active research in this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E72D3-03E9-4DDC-85E8-5E1D08C8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35" y="2446457"/>
            <a:ext cx="28120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01" y="5790846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D0FA43-C598-4338-A911-7075779C6CC8}"/>
              </a:ext>
            </a:extLst>
          </p:cNvPr>
          <p:cNvGrpSpPr/>
          <p:nvPr/>
        </p:nvGrpSpPr>
        <p:grpSpPr>
          <a:xfrm>
            <a:off x="808561" y="-114422"/>
            <a:ext cx="10471680" cy="1634865"/>
            <a:chOff x="808561" y="4685822"/>
            <a:chExt cx="10471680" cy="1634865"/>
          </a:xfrm>
        </p:grpSpPr>
        <p:pic>
          <p:nvPicPr>
            <p:cNvPr id="14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6BC3E8A8-B7E0-4B3D-A476-4CAF02EA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15" name="Picture 14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AC6D6EA8-4E1C-44C8-A5AD-DC7969F77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FDC571-6DFB-44D4-B46C-E9EE42A54A7E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9810F5-FCCB-4270-9B33-14E3C01D471F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FCF8203-990A-477B-9D80-86F2E08A237F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B1EB5A-014A-F242-9FAC-5FEF0D9DEA25}"/>
              </a:ext>
            </a:extLst>
          </p:cNvPr>
          <p:cNvSpPr txBox="1"/>
          <p:nvPr/>
        </p:nvSpPr>
        <p:spPr>
          <a:xfrm>
            <a:off x="10345770" y="1263642"/>
            <a:ext cx="1868941" cy="735747"/>
          </a:xfrm>
          <a:prstGeom prst="wedgeEllipseCallout">
            <a:avLst>
              <a:gd name="adj1" fmla="val -41288"/>
              <a:gd name="adj2" fmla="val -89087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16B11-89F8-4AEB-A8C2-957953E62524}"/>
              </a:ext>
            </a:extLst>
          </p:cNvPr>
          <p:cNvSpPr txBox="1"/>
          <p:nvPr/>
        </p:nvSpPr>
        <p:spPr>
          <a:xfrm>
            <a:off x="115679" y="1855604"/>
            <a:ext cx="1868941" cy="735747"/>
          </a:xfrm>
          <a:prstGeom prst="wedgeEllipseCallout">
            <a:avLst>
              <a:gd name="adj1" fmla="val 33030"/>
              <a:gd name="adj2" fmla="val -10324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3DBD0-6C39-478D-8DE6-9FADFE1BCFF7}"/>
              </a:ext>
            </a:extLst>
          </p:cNvPr>
          <p:cNvGrpSpPr/>
          <p:nvPr/>
        </p:nvGrpSpPr>
        <p:grpSpPr>
          <a:xfrm>
            <a:off x="2187926" y="2399657"/>
            <a:ext cx="2455639" cy="3331218"/>
            <a:chOff x="2187926" y="2399657"/>
            <a:chExt cx="2455639" cy="3331218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57DB127D-B66D-4ACF-B2DB-720E25230BEB}"/>
                </a:ext>
              </a:extLst>
            </p:cNvPr>
            <p:cNvSpPr txBox="1">
              <a:spLocks/>
            </p:cNvSpPr>
            <p:nvPr/>
          </p:nvSpPr>
          <p:spPr>
            <a:xfrm>
              <a:off x="2187926" y="5313363"/>
              <a:ext cx="2455639" cy="417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Taeyeong Choi</a:t>
              </a:r>
            </a:p>
          </p:txBody>
        </p:sp>
        <p:pic>
          <p:nvPicPr>
            <p:cNvPr id="11" name="Picture 10" descr="A person standing in front of a large rock&#10;&#10;Description automatically generated">
              <a:extLst>
                <a:ext uri="{FF2B5EF4-FFF2-40B4-BE49-F238E27FC236}">
                  <a16:creationId xmlns:a16="http://schemas.microsoft.com/office/drawing/2014/main" id="{07243586-DA2B-4CF2-B07A-58BC13586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5" r="24469"/>
            <a:stretch/>
          </p:blipFill>
          <p:spPr>
            <a:xfrm>
              <a:off x="2363663" y="2399657"/>
              <a:ext cx="2104166" cy="28072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24FAE-025A-4596-A9BD-0870E90914F3}"/>
              </a:ext>
            </a:extLst>
          </p:cNvPr>
          <p:cNvGrpSpPr/>
          <p:nvPr/>
        </p:nvGrpSpPr>
        <p:grpSpPr>
          <a:xfrm>
            <a:off x="8107217" y="2399657"/>
            <a:ext cx="2153667" cy="3283038"/>
            <a:chOff x="8107217" y="2462355"/>
            <a:chExt cx="2153667" cy="32830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40A8CC-0C2F-4947-A3D9-1C636A66C696}"/>
                </a:ext>
              </a:extLst>
            </p:cNvPr>
            <p:cNvSpPr/>
            <p:nvPr/>
          </p:nvSpPr>
          <p:spPr>
            <a:xfrm>
              <a:off x="8107217" y="5376061"/>
              <a:ext cx="2104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Theodore P.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Pavlic</a:t>
              </a:r>
              <a:endParaRPr lang="en-US" dirty="0"/>
            </a:p>
          </p:txBody>
        </p:sp>
        <p:pic>
          <p:nvPicPr>
            <p:cNvPr id="27" name="Picture 2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D4D8671-C1F3-4EC6-A69A-79B460A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718" y="2462355"/>
              <a:ext cx="2104166" cy="28055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ABD80A-3B30-4C59-9C67-276602CB0BAF}"/>
              </a:ext>
            </a:extLst>
          </p:cNvPr>
          <p:cNvSpPr txBox="1"/>
          <p:nvPr/>
        </p:nvSpPr>
        <p:spPr>
          <a:xfrm>
            <a:off x="2187926" y="5924151"/>
            <a:ext cx="594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* Dataset: </a:t>
            </a:r>
            <a:r>
              <a:rPr lang="en-US" sz="2400" dirty="0">
                <a:solidFill>
                  <a:srgbClr val="0070C0"/>
                </a:solidFill>
                <a:hlinkClick r:id="rId8"/>
              </a:rPr>
              <a:t>https://github.com/ctyeong/ReTLo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724795-8704-4D7D-8B4B-BD42F41E7753}"/>
              </a:ext>
            </a:extLst>
          </p:cNvPr>
          <p:cNvGrpSpPr/>
          <p:nvPr/>
        </p:nvGrpSpPr>
        <p:grpSpPr>
          <a:xfrm>
            <a:off x="5260713" y="2398002"/>
            <a:ext cx="2103120" cy="3284693"/>
            <a:chOff x="5323830" y="2398002"/>
            <a:chExt cx="2103120" cy="32846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F75213-BCB0-420E-841D-EABEF1FAE1E8}"/>
                </a:ext>
              </a:extLst>
            </p:cNvPr>
            <p:cNvSpPr/>
            <p:nvPr/>
          </p:nvSpPr>
          <p:spPr>
            <a:xfrm>
              <a:off x="5532852" y="5313363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Sehyeok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Kang</a:t>
              </a:r>
              <a:endParaRPr lang="en-US" dirty="0"/>
            </a:p>
          </p:txBody>
        </p:sp>
        <p:pic>
          <p:nvPicPr>
            <p:cNvPr id="3" name="Picture 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40C63316-9341-4E66-A1A1-025CEE91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15"/>
            <a:stretch/>
          </p:blipFill>
          <p:spPr>
            <a:xfrm>
              <a:off x="5323830" y="2398002"/>
              <a:ext cx="2103120" cy="28072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310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920E9E-3D29-45F4-9D19-55420CFC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0" y="387538"/>
            <a:ext cx="10882801" cy="75546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Local Rules to a Global Behavior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D755703-A344-4BF7-A674-A213024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D0397-21CB-4F32-8321-C539E43484F6}"/>
              </a:ext>
            </a:extLst>
          </p:cNvPr>
          <p:cNvSpPr txBox="1"/>
          <p:nvPr/>
        </p:nvSpPr>
        <p:spPr>
          <a:xfrm>
            <a:off x="2110017" y="5077651"/>
            <a:ext cx="24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Rubenstein et al. (2014)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271B13-D845-448B-A875-2A757CF42BAD}"/>
              </a:ext>
            </a:extLst>
          </p:cNvPr>
          <p:cNvGrpSpPr/>
          <p:nvPr/>
        </p:nvGrpSpPr>
        <p:grpSpPr>
          <a:xfrm>
            <a:off x="6592044" y="4197465"/>
            <a:ext cx="4257772" cy="2054076"/>
            <a:chOff x="2753277" y="4279729"/>
            <a:chExt cx="4588293" cy="22135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488726-F33E-48D2-A5E7-D5E0A2A6C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650"/>
            <a:stretch/>
          </p:blipFill>
          <p:spPr>
            <a:xfrm>
              <a:off x="2753277" y="4279729"/>
              <a:ext cx="4588293" cy="18939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595A87-1C0D-4598-A556-3F2A4ABF927D}"/>
                </a:ext>
              </a:extLst>
            </p:cNvPr>
            <p:cNvSpPr txBox="1"/>
            <p:nvPr/>
          </p:nvSpPr>
          <p:spPr>
            <a:xfrm>
              <a:off x="4037207" y="6095255"/>
              <a:ext cx="2153566" cy="39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Arroyo et al. (2018)</a:t>
              </a:r>
            </a:p>
          </p:txBody>
        </p:sp>
      </p:grpSp>
      <p:pic>
        <p:nvPicPr>
          <p:cNvPr id="19" name="Living bridge built by army ants to create shortcut">
            <a:hlinkClick r:id="" action="ppaction://media"/>
            <a:extLst>
              <a:ext uri="{FF2B5EF4-FFF2-40B4-BE49-F238E27FC236}">
                <a16:creationId xmlns:a16="http://schemas.microsoft.com/office/drawing/2014/main" id="{600CB48C-8498-4DF7-85F3-397C5B2AA1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4667.388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87943" y="1858667"/>
            <a:ext cx="3587697" cy="2018080"/>
          </a:xfrm>
          <a:prstGeom prst="rect">
            <a:avLst/>
          </a:prstGeom>
        </p:spPr>
      </p:pic>
      <p:pic>
        <p:nvPicPr>
          <p:cNvPr id="21" name="Amazing Tiny Kilobots  TFlex Tech">
            <a:hlinkClick r:id="" action="ppaction://media"/>
            <a:extLst>
              <a:ext uri="{FF2B5EF4-FFF2-40B4-BE49-F238E27FC236}">
                <a16:creationId xmlns:a16="http://schemas.microsoft.com/office/drawing/2014/main" id="{727DDAAF-93F0-4759-8064-9145F337F9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8196" end="13833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2124" y="2036202"/>
            <a:ext cx="5258373" cy="2957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4B2C3-D509-4729-945E-644CB95F63DC}"/>
              </a:ext>
            </a:extLst>
          </p:cNvPr>
          <p:cNvSpPr/>
          <p:nvPr/>
        </p:nvSpPr>
        <p:spPr>
          <a:xfrm>
            <a:off x="0" y="0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Flock of Birds Create Beautiful Shapes in Sky(1)">
            <a:hlinkClick r:id="" action="ppaction://media"/>
            <a:extLst>
              <a:ext uri="{FF2B5EF4-FFF2-40B4-BE49-F238E27FC236}">
                <a16:creationId xmlns:a16="http://schemas.microsoft.com/office/drawing/2014/main" id="{2A9ABC2C-6FF2-4EFF-BA05-BDE5B8178A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0000" end="46785.211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1981" y="683269"/>
            <a:ext cx="9448039" cy="5314525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5AD35E9-8695-4497-AEC2-A572DCD9662B}"/>
              </a:ext>
            </a:extLst>
          </p:cNvPr>
          <p:cNvSpPr/>
          <p:nvPr/>
        </p:nvSpPr>
        <p:spPr>
          <a:xfrm rot="21018982">
            <a:off x="3498140" y="1618730"/>
            <a:ext cx="5140640" cy="245596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A8A5F3-6E6C-4DB7-960F-2D41606D8BA6}"/>
              </a:ext>
            </a:extLst>
          </p:cNvPr>
          <p:cNvSpPr/>
          <p:nvPr/>
        </p:nvSpPr>
        <p:spPr>
          <a:xfrm rot="20946203">
            <a:off x="3717282" y="2079523"/>
            <a:ext cx="4157985" cy="1677459"/>
          </a:xfrm>
          <a:prstGeom prst="ellipse">
            <a:avLst/>
          </a:prstGeom>
          <a:solidFill>
            <a:srgbClr val="FF000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09872C0-D16F-41B0-87AC-496FA02C0DC1}"/>
              </a:ext>
            </a:extLst>
          </p:cNvPr>
          <p:cNvSpPr/>
          <p:nvPr/>
        </p:nvSpPr>
        <p:spPr>
          <a:xfrm rot="20946203">
            <a:off x="3820913" y="2539891"/>
            <a:ext cx="2839959" cy="1145727"/>
          </a:xfrm>
          <a:prstGeom prst="ellipse">
            <a:avLst/>
          </a:prstGeom>
          <a:solidFill>
            <a:srgbClr val="00B05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B65E3-D87D-4D58-A118-776D58E49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6360" y="3286670"/>
            <a:ext cx="1757497" cy="1757497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99F6D14-8044-4857-B3A9-FBBAEC3A51C5}"/>
              </a:ext>
            </a:extLst>
          </p:cNvPr>
          <p:cNvSpPr/>
          <p:nvPr/>
        </p:nvSpPr>
        <p:spPr>
          <a:xfrm rot="20918645">
            <a:off x="4106768" y="2840873"/>
            <a:ext cx="1602665" cy="711406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07F51F-416B-4F30-A3D4-BA80C51F91DF}"/>
              </a:ext>
            </a:extLst>
          </p:cNvPr>
          <p:cNvSpPr txBox="1"/>
          <p:nvPr/>
        </p:nvSpPr>
        <p:spPr>
          <a:xfrm>
            <a:off x="3815453" y="1097336"/>
            <a:ext cx="585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Situational Awareness from Local Cues</a:t>
            </a:r>
          </a:p>
        </p:txBody>
      </p:sp>
    </p:spTree>
    <p:extLst>
      <p:ext uri="{BB962C8B-B14F-4D97-AF65-F5344CB8AC3E}">
        <p14:creationId xmlns:p14="http://schemas.microsoft.com/office/powerpoint/2010/main" val="140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18346 -0.1328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video>
              <p:cMediaNode vol="80000" mute="1">
                <p:cTn id="5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3" grpId="0" animBg="1"/>
      <p:bldP spid="43" grpId="0" animBg="1"/>
      <p:bldP spid="45" grpId="0" animBg="1"/>
      <p:bldP spid="46" grpId="0" animBg="1"/>
      <p:bldP spid="47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Caging Behavior with Global Situational Awareness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C0566-F937-4882-ABBE-453FA7E49268}"/>
              </a:ext>
            </a:extLst>
          </p:cNvPr>
          <p:cNvSpPr txBox="1"/>
          <p:nvPr/>
        </p:nvSpPr>
        <p:spPr>
          <a:xfrm>
            <a:off x="4560941" y="5919919"/>
            <a:ext cx="234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Choi et al. (2017)</a:t>
            </a:r>
          </a:p>
        </p:txBody>
      </p:sp>
      <p:pic>
        <p:nvPicPr>
          <p:cNvPr id="46" name="x2.5_600_337">
            <a:hlinkClick r:id="" action="ppaction://media"/>
            <a:extLst>
              <a:ext uri="{FF2B5EF4-FFF2-40B4-BE49-F238E27FC236}">
                <a16:creationId xmlns:a16="http://schemas.microsoft.com/office/drawing/2014/main" id="{DD8BFFB7-A8F7-42F2-8FCF-C04437980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60" t="11857" r="14215" b="11654"/>
          <a:stretch/>
        </p:blipFill>
        <p:spPr>
          <a:xfrm>
            <a:off x="2108744" y="1588104"/>
            <a:ext cx="7244587" cy="4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Remote Teammate Localization (</a:t>
            </a:r>
            <a:r>
              <a:rPr lang="en-US" sz="40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3934946" y="1143439"/>
            <a:ext cx="4118807" cy="5492235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17E9D-D673-4BE6-90DC-ABD43567AD3C}"/>
              </a:ext>
            </a:extLst>
          </p:cNvPr>
          <p:cNvGrpSpPr/>
          <p:nvPr/>
        </p:nvGrpSpPr>
        <p:grpSpPr>
          <a:xfrm>
            <a:off x="1118436" y="3045056"/>
            <a:ext cx="10894380" cy="1662818"/>
            <a:chOff x="1118436" y="3045056"/>
            <a:chExt cx="10894380" cy="16628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099F56-06DF-43A0-8557-76C58174063C}"/>
                </a:ext>
              </a:extLst>
            </p:cNvPr>
            <p:cNvGrpSpPr/>
            <p:nvPr/>
          </p:nvGrpSpPr>
          <p:grpSpPr>
            <a:xfrm>
              <a:off x="1118436" y="3999988"/>
              <a:ext cx="3526781" cy="707886"/>
              <a:chOff x="1118436" y="3999988"/>
              <a:chExt cx="3526781" cy="7078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8DDC9-5B69-4086-A7E0-DEFDE49D120B}"/>
                  </a:ext>
                </a:extLst>
              </p:cNvPr>
              <p:cNvSpPr txBox="1"/>
              <p:nvPr/>
            </p:nvSpPr>
            <p:spPr>
              <a:xfrm>
                <a:off x="1118436" y="3999988"/>
                <a:ext cx="2373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Local observation of the nearest neighbor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559D6C-5B7D-46FB-A61A-F89BC58DC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76" y="4342289"/>
                <a:ext cx="1095641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F97F9D-1E75-480C-A6C1-F278D214F615}"/>
                </a:ext>
              </a:extLst>
            </p:cNvPr>
            <p:cNvGrpSpPr/>
            <p:nvPr/>
          </p:nvGrpSpPr>
          <p:grpSpPr>
            <a:xfrm>
              <a:off x="7457101" y="3045056"/>
              <a:ext cx="4555715" cy="400110"/>
              <a:chOff x="7457101" y="3045056"/>
              <a:chExt cx="4555715" cy="40011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5A4099-05D0-4462-8DB5-D0563E513C8A}"/>
                  </a:ext>
                </a:extLst>
              </p:cNvPr>
              <p:cNvSpPr txBox="1"/>
              <p:nvPr/>
            </p:nvSpPr>
            <p:spPr>
              <a:xfrm>
                <a:off x="8294554" y="3045056"/>
                <a:ext cx="3718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Distant teammates to be localized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5CAC77-F1F6-4BC3-96C6-65BA4B8F9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7101" y="3279915"/>
                <a:ext cx="837453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/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robot runs a motion rule relying on the pose of its immediate neighbor(s)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Until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access pose information of all robots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time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use its prior knowledge and local observations to localize all others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blipFill>
                <a:blip r:embed="rId2"/>
                <a:stretch>
                  <a:fillRect l="-1146" t="-396" r="-265" b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833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1045394" y="2044012"/>
            <a:ext cx="2564770" cy="3420000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173796" y="2278929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3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320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5BCE6CA-19FB-4321-9FE2-B2B1425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0" y="2361882"/>
            <a:ext cx="7469010" cy="26464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ACB4C-463D-4794-B003-D6D1D6CF8447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74286C-21AF-4B75-A21B-46DF8E35EABB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A7A5D14B-C94C-4B40-B978-91D8658B138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1C823A28-33DF-440B-8C22-07B7B043347F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>
                <a:extLst>
                  <a:ext uri="{FF2B5EF4-FFF2-40B4-BE49-F238E27FC236}">
                    <a16:creationId xmlns:a16="http://schemas.microsoft.com/office/drawing/2014/main" id="{3D908E25-BF8B-414B-92E1-FC79B5C1D1A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3220544C-41F4-42A2-ADAF-887CDB5AB6B0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7112668-363E-4AF2-B243-49DBC6912147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6B211359-74EA-4144-A254-D504F3890EA5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720FAC24-28D5-4832-946F-22D15AF873E6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F208331B-5429-4FEB-BA36-5F670978AE12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63A831C4-B88D-47F3-92A7-F320A2317367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ylinder 53">
                <a:extLst>
                  <a:ext uri="{FF2B5EF4-FFF2-40B4-BE49-F238E27FC236}">
                    <a16:creationId xmlns:a16="http://schemas.microsoft.com/office/drawing/2014/main" id="{B611DBF0-F3E6-4374-9A31-EE16696A6F0D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026040-DB7C-4A9E-B6B7-A769C02BED1D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6B43A99-3F03-46A1-BC9C-EB82F421086F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C249B4-E9E0-4B59-A9C1-320A8215F72D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7EBA6A7-A180-49F5-B0BB-32139F2B8470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927DB6-79D3-43DD-87F4-90F0F3645C1E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DFAB4A22-5847-445F-A812-1073F3B3AB13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4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621912" y="1515812"/>
            <a:ext cx="4092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Training in 3-robot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D9A0949-4CF4-4ADE-B778-7C71AB2C994A}"/>
              </a:ext>
            </a:extLst>
          </p:cNvPr>
          <p:cNvGrpSpPr/>
          <p:nvPr/>
        </p:nvGrpSpPr>
        <p:grpSpPr>
          <a:xfrm>
            <a:off x="4818100" y="2591258"/>
            <a:ext cx="3029932" cy="3163450"/>
            <a:chOff x="5014019" y="2591258"/>
            <a:chExt cx="3029932" cy="3163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29DE88-3A8A-457D-AE0F-6B3494B99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"/>
            <a:stretch/>
          </p:blipFill>
          <p:spPr>
            <a:xfrm>
              <a:off x="5484399" y="3287704"/>
              <a:ext cx="1801127" cy="169897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/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,)</a:t>
                  </a: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blipFill>
                  <a:blip r:embed="rId3"/>
                  <a:stretch>
                    <a:fillRect l="-5030" t="-11340" r="-1207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/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)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blipFill>
                  <a:blip r:embed="rId4"/>
                  <a:stretch>
                    <a:fillRect l="-8414" t="-11340" r="-6796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A4D7C9-A60E-4105-BEB0-66FEE0ED3CEB}"/>
              </a:ext>
            </a:extLst>
          </p:cNvPr>
          <p:cNvGrpSpPr/>
          <p:nvPr/>
        </p:nvGrpSpPr>
        <p:grpSpPr>
          <a:xfrm>
            <a:off x="469899" y="1947779"/>
            <a:ext cx="4118807" cy="4687896"/>
            <a:chOff x="469899" y="1947779"/>
            <a:chExt cx="4118807" cy="4687896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452CA2C5-2F43-4861-BC95-47103F0780EA}"/>
                </a:ext>
              </a:extLst>
            </p:cNvPr>
            <p:cNvSpPr/>
            <p:nvPr/>
          </p:nvSpPr>
          <p:spPr>
            <a:xfrm>
              <a:off x="2069451" y="1947779"/>
              <a:ext cx="2519255" cy="4687896"/>
            </a:xfrm>
            <a:prstGeom prst="trapezoid">
              <a:avLst>
                <a:gd name="adj" fmla="val 16580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9F51D65E-DD23-44C3-8DFE-7C9986A4686F}"/>
                </a:ext>
              </a:extLst>
            </p:cNvPr>
            <p:cNvSpPr/>
            <p:nvPr/>
          </p:nvSpPr>
          <p:spPr>
            <a:xfrm>
              <a:off x="469899" y="1947779"/>
              <a:ext cx="3675922" cy="4687896"/>
            </a:xfrm>
            <a:prstGeom prst="trapezoid">
              <a:avLst>
                <a:gd name="adj" fmla="val 29897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ardrop 88">
              <a:extLst>
                <a:ext uri="{FF2B5EF4-FFF2-40B4-BE49-F238E27FC236}">
                  <a16:creationId xmlns:a16="http://schemas.microsoft.com/office/drawing/2014/main" id="{F06B6AD2-624D-42B4-8C52-FFB17B779735}"/>
                </a:ext>
              </a:extLst>
            </p:cNvPr>
            <p:cNvSpPr/>
            <p:nvPr/>
          </p:nvSpPr>
          <p:spPr>
            <a:xfrm rot="10538874">
              <a:off x="1020780" y="4043325"/>
              <a:ext cx="2375570" cy="1619305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Data 89">
              <a:extLst>
                <a:ext uri="{FF2B5EF4-FFF2-40B4-BE49-F238E27FC236}">
                  <a16:creationId xmlns:a16="http://schemas.microsoft.com/office/drawing/2014/main" id="{F3C755A1-4FEF-4BDE-832F-D67E7812AA3F}"/>
                </a:ext>
              </a:extLst>
            </p:cNvPr>
            <p:cNvSpPr/>
            <p:nvPr/>
          </p:nvSpPr>
          <p:spPr>
            <a:xfrm>
              <a:off x="1688748" y="3239784"/>
              <a:ext cx="1552852" cy="842067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ylinder 90">
              <a:extLst>
                <a:ext uri="{FF2B5EF4-FFF2-40B4-BE49-F238E27FC236}">
                  <a16:creationId xmlns:a16="http://schemas.microsoft.com/office/drawing/2014/main" id="{8BAD7E07-1A2B-4037-B865-1D4B6776D274}"/>
                </a:ext>
              </a:extLst>
            </p:cNvPr>
            <p:cNvSpPr/>
            <p:nvPr/>
          </p:nvSpPr>
          <p:spPr>
            <a:xfrm>
              <a:off x="1163708" y="5402684"/>
              <a:ext cx="616749" cy="420142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5A5A6F4-CA24-426E-B55B-648871445179}"/>
                </a:ext>
              </a:extLst>
            </p:cNvPr>
            <p:cNvSpPr txBox="1"/>
            <p:nvPr/>
          </p:nvSpPr>
          <p:spPr>
            <a:xfrm>
              <a:off x="611653" y="533923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B975ED-ED41-4A85-956E-3E51652F6D7E}"/>
                </a:ext>
              </a:extLst>
            </p:cNvPr>
            <p:cNvSpPr txBox="1"/>
            <p:nvPr/>
          </p:nvSpPr>
          <p:spPr>
            <a:xfrm>
              <a:off x="2627019" y="4398360"/>
              <a:ext cx="5325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F1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C49EC-AD0E-4936-91CC-503437A8F76F}"/>
                </a:ext>
              </a:extLst>
            </p:cNvPr>
            <p:cNvSpPr txBox="1"/>
            <p:nvPr/>
          </p:nvSpPr>
          <p:spPr>
            <a:xfrm>
              <a:off x="2494764" y="3470946"/>
              <a:ext cx="34657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/>
                <a:t>H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3EC92A-5B48-42FF-BF63-FF528A4365B4}"/>
                </a:ext>
              </a:extLst>
            </p:cNvPr>
            <p:cNvSpPr/>
            <p:nvPr/>
          </p:nvSpPr>
          <p:spPr>
            <a:xfrm>
              <a:off x="1430215" y="3704492"/>
              <a:ext cx="1036097" cy="1863970"/>
            </a:xfrm>
            <a:custGeom>
              <a:avLst/>
              <a:gdLst>
                <a:gd name="connsiteX0" fmla="*/ 0 w 1036097"/>
                <a:gd name="connsiteY0" fmla="*/ 1863970 h 1863970"/>
                <a:gd name="connsiteX1" fmla="*/ 937847 w 1036097"/>
                <a:gd name="connsiteY1" fmla="*/ 937846 h 1863970"/>
                <a:gd name="connsiteX2" fmla="*/ 961293 w 1036097"/>
                <a:gd name="connsiteY2" fmla="*/ 0 h 186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097" h="1863970">
                  <a:moveTo>
                    <a:pt x="0" y="1863970"/>
                  </a:moveTo>
                  <a:cubicBezTo>
                    <a:pt x="388816" y="1556239"/>
                    <a:pt x="777632" y="1248508"/>
                    <a:pt x="937847" y="937846"/>
                  </a:cubicBezTo>
                  <a:cubicBezTo>
                    <a:pt x="1098062" y="627184"/>
                    <a:pt x="1029677" y="313592"/>
                    <a:pt x="961293" y="0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F78F55C8-8E62-4C1D-BDE0-FCB75557E1FE}"/>
                </a:ext>
              </a:extLst>
            </p:cNvPr>
            <p:cNvSpPr/>
            <p:nvPr/>
          </p:nvSpPr>
          <p:spPr>
            <a:xfrm rot="1115114">
              <a:off x="2325525" y="2726347"/>
              <a:ext cx="298257" cy="513474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305081" lon="21509468" rev="97185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ylinder 96">
              <a:extLst>
                <a:ext uri="{FF2B5EF4-FFF2-40B4-BE49-F238E27FC236}">
                  <a16:creationId xmlns:a16="http://schemas.microsoft.com/office/drawing/2014/main" id="{18603DA9-28F5-4ABF-891A-D8944AD1F433}"/>
                </a:ext>
              </a:extLst>
            </p:cNvPr>
            <p:cNvSpPr/>
            <p:nvPr/>
          </p:nvSpPr>
          <p:spPr>
            <a:xfrm>
              <a:off x="2180189" y="4494961"/>
              <a:ext cx="337744" cy="243006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ylinder 97">
              <a:extLst>
                <a:ext uri="{FF2B5EF4-FFF2-40B4-BE49-F238E27FC236}">
                  <a16:creationId xmlns:a16="http://schemas.microsoft.com/office/drawing/2014/main" id="{CAB5C81D-9C27-4B4D-A1BD-A016FF40F750}"/>
                </a:ext>
              </a:extLst>
            </p:cNvPr>
            <p:cNvSpPr/>
            <p:nvPr/>
          </p:nvSpPr>
          <p:spPr>
            <a:xfrm>
              <a:off x="2259293" y="3602670"/>
              <a:ext cx="247390" cy="176214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prediction assuming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 new observation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becomes available at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  <a:blipFill>
                <a:blip r:embed="rId5"/>
                <a:stretch>
                  <a:fillRect l="-2609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A5BB954-B2F1-4E46-99AE-986142583645}"/>
              </a:ext>
            </a:extLst>
          </p:cNvPr>
          <p:cNvGrpSpPr/>
          <p:nvPr/>
        </p:nvGrpSpPr>
        <p:grpSpPr>
          <a:xfrm>
            <a:off x="6088655" y="5765342"/>
            <a:ext cx="1941557" cy="721326"/>
            <a:chOff x="6284574" y="5765342"/>
            <a:chExt cx="1941557" cy="721326"/>
          </a:xfrm>
        </p:grpSpPr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A9C08E17-E5E0-4397-B8E1-A396D177A32A}"/>
                </a:ext>
              </a:extLst>
            </p:cNvPr>
            <p:cNvSpPr/>
            <p:nvPr/>
          </p:nvSpPr>
          <p:spPr>
            <a:xfrm rot="5400000">
              <a:off x="7087821" y="5533637"/>
              <a:ext cx="283769" cy="747180"/>
            </a:xfrm>
            <a:prstGeom prst="rightBrace">
              <a:avLst>
                <a:gd name="adj1" fmla="val 0"/>
                <a:gd name="adj2" fmla="val 5156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45DCE7-CF15-4732-92AE-860975376D7D}"/>
                </a:ext>
              </a:extLst>
            </p:cNvPr>
            <p:cNvSpPr/>
            <p:nvPr/>
          </p:nvSpPr>
          <p:spPr>
            <a:xfrm>
              <a:off x="6284574" y="6117336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Newly observed</a:t>
              </a:r>
              <a:endParaRPr lang="en-US" b="1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8FE0CC4-FA8B-4809-9A5C-CABDDB0BFD23}"/>
              </a:ext>
            </a:extLst>
          </p:cNvPr>
          <p:cNvSpPr/>
          <p:nvPr/>
        </p:nvSpPr>
        <p:spPr>
          <a:xfrm>
            <a:off x="6589425" y="5161340"/>
            <a:ext cx="928441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83E685-97BB-46CE-9EF5-E5A70A1A62C0}"/>
              </a:ext>
            </a:extLst>
          </p:cNvPr>
          <p:cNvSpPr/>
          <p:nvPr/>
        </p:nvSpPr>
        <p:spPr>
          <a:xfrm>
            <a:off x="5288480" y="2591258"/>
            <a:ext cx="1801127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/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Head’s position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</a:rPr>
                  <a:t>Follower’s orientation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(input for next prediction)</a:t>
                </a: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  <a:blipFill>
                <a:blip r:embed="rId6"/>
                <a:stretch>
                  <a:fillRect l="-2612" t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4" grpId="0" animBg="1"/>
      <p:bldP spid="105" grpId="0" animBg="1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5551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B11FA9-0FFD-49E5-8694-6185767F8591}"/>
              </a:ext>
            </a:extLst>
          </p:cNvPr>
          <p:cNvGrpSpPr/>
          <p:nvPr/>
        </p:nvGrpSpPr>
        <p:grpSpPr>
          <a:xfrm>
            <a:off x="2878858" y="3488731"/>
            <a:ext cx="1881652" cy="2682539"/>
            <a:chOff x="2878858" y="3488731"/>
            <a:chExt cx="1881652" cy="2682539"/>
          </a:xfrm>
        </p:grpSpPr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5F28C34F-566B-448E-9486-546877898966}"/>
                </a:ext>
              </a:extLst>
            </p:cNvPr>
            <p:cNvSpPr/>
            <p:nvPr/>
          </p:nvSpPr>
          <p:spPr>
            <a:xfrm rot="900000">
              <a:off x="2878858" y="3488731"/>
              <a:ext cx="551778" cy="2682539"/>
            </a:xfrm>
            <a:prstGeom prst="rightBracket">
              <a:avLst/>
            </a:prstGeom>
            <a:ln w="57150">
              <a:solidFill>
                <a:srgbClr val="00206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B61EF7-8489-4F95-AEA0-B1BF48060A39}"/>
                </a:ext>
              </a:extLst>
            </p:cNvPr>
            <p:cNvSpPr txBox="1"/>
            <p:nvPr/>
          </p:nvSpPr>
          <p:spPr>
            <a:xfrm>
              <a:off x="3215087" y="5599692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002060"/>
                  </a:solidFill>
                </a:rPr>
                <a:t>Subteam</a:t>
              </a:r>
              <a:r>
                <a:rPr lang="en-US" sz="2400" b="1" dirty="0">
                  <a:solidFill>
                    <a:srgbClr val="002060"/>
                  </a:solidFill>
                </a:rPr>
                <a:t> 1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0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B7B2C-9464-419E-877F-AE55695E0286}"/>
              </a:ext>
            </a:extLst>
          </p:cNvPr>
          <p:cNvGrpSpPr/>
          <p:nvPr/>
        </p:nvGrpSpPr>
        <p:grpSpPr>
          <a:xfrm>
            <a:off x="3100913" y="2861072"/>
            <a:ext cx="1881652" cy="2438672"/>
            <a:chOff x="3100913" y="2861072"/>
            <a:chExt cx="1881652" cy="2438672"/>
          </a:xfrm>
        </p:grpSpPr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1FBE1848-771A-4997-B6C6-A3CACF892D61}"/>
                </a:ext>
              </a:extLst>
            </p:cNvPr>
            <p:cNvSpPr/>
            <p:nvPr/>
          </p:nvSpPr>
          <p:spPr>
            <a:xfrm rot="900000">
              <a:off x="3100913" y="2861072"/>
              <a:ext cx="551778" cy="2438672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E2DE3E-70F0-4A50-9A25-E81EA633EBB3}"/>
                </a:ext>
              </a:extLst>
            </p:cNvPr>
            <p:cNvSpPr txBox="1"/>
            <p:nvPr/>
          </p:nvSpPr>
          <p:spPr>
            <a:xfrm>
              <a:off x="3437142" y="4733443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Subteam</a:t>
              </a:r>
              <a:r>
                <a:rPr lang="en-US" sz="2400" b="1" dirty="0">
                  <a:solidFill>
                    <a:srgbClr val="FF0000"/>
                  </a:solidFill>
                </a:rPr>
                <a:t> 2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48455B8-523D-4BBE-A62F-A6C085D787DA}"/>
              </a:ext>
            </a:extLst>
          </p:cNvPr>
          <p:cNvGrpSpPr/>
          <p:nvPr/>
        </p:nvGrpSpPr>
        <p:grpSpPr>
          <a:xfrm>
            <a:off x="3318144" y="2620271"/>
            <a:ext cx="1545423" cy="1880481"/>
            <a:chOff x="3318144" y="2620271"/>
            <a:chExt cx="1545423" cy="1880481"/>
          </a:xfrm>
        </p:grpSpPr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B88BB503-3799-4CCF-BDD6-094D4A46948B}"/>
                </a:ext>
              </a:extLst>
            </p:cNvPr>
            <p:cNvSpPr/>
            <p:nvPr/>
          </p:nvSpPr>
          <p:spPr>
            <a:xfrm rot="1157041">
              <a:off x="3434608" y="2620271"/>
              <a:ext cx="376872" cy="1514224"/>
            </a:xfrm>
            <a:prstGeom prst="rightBracket">
              <a:avLst/>
            </a:prstGeom>
            <a:ln w="57150">
              <a:solidFill>
                <a:srgbClr val="7030A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2389A0-4555-426F-A16B-D4C21CD0E7D6}"/>
                </a:ext>
              </a:extLst>
            </p:cNvPr>
            <p:cNvSpPr txBox="1"/>
            <p:nvPr/>
          </p:nvSpPr>
          <p:spPr>
            <a:xfrm>
              <a:off x="3318144" y="4039087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7030A0"/>
                  </a:solidFill>
                </a:rPr>
                <a:t>Subteam</a:t>
              </a:r>
              <a:r>
                <a:rPr lang="en-US" sz="2400" b="1" dirty="0">
                  <a:solidFill>
                    <a:srgbClr val="7030A0"/>
                  </a:solidFill>
                </a:rPr>
                <a:t> 3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5" grpId="0" animBg="1"/>
      <p:bldP spid="106" grpId="0" animBg="1"/>
      <p:bldP spid="107" grpId="0" animBg="1"/>
      <p:bldP spid="115" grpId="0" animBg="1"/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682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Scalable 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2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x2.5_600_337">
            <a:hlinkClick r:id="" action="ppaction://media"/>
            <a:extLst>
              <a:ext uri="{FF2B5EF4-FFF2-40B4-BE49-F238E27FC236}">
                <a16:creationId xmlns:a16="http://schemas.microsoft.com/office/drawing/2014/main" id="{A16B065A-6DE6-4991-9E6E-4394D4AA3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14460" t="11857" r="14215" b="11654"/>
          <a:stretch/>
        </p:blipFill>
        <p:spPr>
          <a:xfrm>
            <a:off x="4917262" y="1693611"/>
            <a:ext cx="7244587" cy="433181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7B5B586-1F82-4ED9-A435-D2E41F661CA7}"/>
              </a:ext>
            </a:extLst>
          </p:cNvPr>
          <p:cNvSpPr/>
          <p:nvPr/>
        </p:nvSpPr>
        <p:spPr>
          <a:xfrm>
            <a:off x="0" y="6207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: Top Corners One Rounded and One Snipped 70">
            <a:extLst>
              <a:ext uri="{FF2B5EF4-FFF2-40B4-BE49-F238E27FC236}">
                <a16:creationId xmlns:a16="http://schemas.microsoft.com/office/drawing/2014/main" id="{A5F69CCF-601D-4A82-BBA0-EFF8CFBAA415}"/>
              </a:ext>
            </a:extLst>
          </p:cNvPr>
          <p:cNvSpPr/>
          <p:nvPr/>
        </p:nvSpPr>
        <p:spPr>
          <a:xfrm>
            <a:off x="1457847" y="3135570"/>
            <a:ext cx="9276304" cy="1200605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workable on </a:t>
            </a:r>
            <a:r>
              <a:rPr lang="en-US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Robotic Platforms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5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spid="75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8BE8ED-04CE-4F76-B2FC-52A3BD702E90}"/>
              </a:ext>
            </a:extLst>
          </p:cNvPr>
          <p:cNvGrpSpPr/>
          <p:nvPr/>
        </p:nvGrpSpPr>
        <p:grpSpPr>
          <a:xfrm>
            <a:off x="5081572" y="1791859"/>
            <a:ext cx="5056748" cy="3429578"/>
            <a:chOff x="514350" y="1379557"/>
            <a:chExt cx="5056748" cy="3429578"/>
          </a:xfrm>
        </p:grpSpPr>
        <p:pic>
          <p:nvPicPr>
            <p:cNvPr id="138" name="Picture 137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7FF53F7-9B84-4FBB-8A4D-172BA56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469"/>
            <a:stretch/>
          </p:blipFill>
          <p:spPr>
            <a:xfrm>
              <a:off x="514350" y="1803995"/>
              <a:ext cx="4965700" cy="2998788"/>
            </a:xfrm>
            <a:custGeom>
              <a:avLst/>
              <a:gdLst>
                <a:gd name="connsiteX0" fmla="*/ 559184 w 4965700"/>
                <a:gd name="connsiteY0" fmla="*/ 0 h 2998788"/>
                <a:gd name="connsiteX1" fmla="*/ 4406516 w 4965700"/>
                <a:gd name="connsiteY1" fmla="*/ 0 h 2998788"/>
                <a:gd name="connsiteX2" fmla="*/ 4965700 w 4965700"/>
                <a:gd name="connsiteY2" fmla="*/ 2998788 h 2998788"/>
                <a:gd name="connsiteX3" fmla="*/ 0 w 4965700"/>
                <a:gd name="connsiteY3" fmla="*/ 2998788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5700" h="2998788">
                  <a:moveTo>
                    <a:pt x="559184" y="0"/>
                  </a:moveTo>
                  <a:lnTo>
                    <a:pt x="4406516" y="0"/>
                  </a:lnTo>
                  <a:lnTo>
                    <a:pt x="4965700" y="2998788"/>
                  </a:lnTo>
                  <a:lnTo>
                    <a:pt x="0" y="2998788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F0C5DD-0E42-4FE1-80EF-8BAAAF906194}"/>
                </a:ext>
              </a:extLst>
            </p:cNvPr>
            <p:cNvGrpSpPr/>
            <p:nvPr/>
          </p:nvGrpSpPr>
          <p:grpSpPr>
            <a:xfrm>
              <a:off x="1121568" y="1379557"/>
              <a:ext cx="3751263" cy="276999"/>
              <a:chOff x="1121568" y="1379557"/>
              <a:chExt cx="3751263" cy="276999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9657A0E-152A-41C6-B8B7-7FC903DD4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68" y="1656556"/>
                <a:ext cx="3751263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8579BA-7C28-41AE-87A7-23D497346ADF}"/>
                  </a:ext>
                </a:extLst>
              </p:cNvPr>
              <p:cNvSpPr txBox="1"/>
              <p:nvPr/>
            </p:nvSpPr>
            <p:spPr>
              <a:xfrm>
                <a:off x="2541785" y="1379557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2.5 meters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8AA46CE-B8BA-4EAC-BB9D-D27A79076C82}"/>
                </a:ext>
              </a:extLst>
            </p:cNvPr>
            <p:cNvGrpSpPr/>
            <p:nvPr/>
          </p:nvGrpSpPr>
          <p:grpSpPr>
            <a:xfrm>
              <a:off x="5014928" y="1765748"/>
              <a:ext cx="556170" cy="3043387"/>
              <a:chOff x="5014928" y="1765748"/>
              <a:chExt cx="556170" cy="304338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9327943-E421-4AA1-8542-C21FAF13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4928" y="1765748"/>
                <a:ext cx="556170" cy="304338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F13C169-A45B-4AD0-AC23-E3AEE093C4AC}"/>
                  </a:ext>
                </a:extLst>
              </p:cNvPr>
              <p:cNvSpPr txBox="1"/>
              <p:nvPr/>
            </p:nvSpPr>
            <p:spPr>
              <a:xfrm rot="4789153">
                <a:off x="4940631" y="2959022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1.9 meters</a:t>
                </a:r>
              </a:p>
            </p:txBody>
          </p:sp>
        </p:grpSp>
      </p:grpSp>
      <p:pic>
        <p:nvPicPr>
          <p:cNvPr id="157" name="Picture 156" descr="A close up of a toy&#10;&#10;Description automatically generated">
            <a:extLst>
              <a:ext uri="{FF2B5EF4-FFF2-40B4-BE49-F238E27FC236}">
                <a16:creationId xmlns:a16="http://schemas.microsoft.com/office/drawing/2014/main" id="{B29472A0-CEAA-40CE-A26E-4DD278C51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2474948" y="364928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022FA3FF-95AD-46BA-9724-3BD7B9AB06A3}"/>
              </a:ext>
            </a:extLst>
          </p:cNvPr>
          <p:cNvCxnSpPr>
            <a:cxnSpLocks/>
          </p:cNvCxnSpPr>
          <p:nvPr/>
        </p:nvCxnSpPr>
        <p:spPr>
          <a:xfrm>
            <a:off x="4584790" y="1787290"/>
            <a:ext cx="945586" cy="259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E5CA9C2-92AE-49ED-9B0F-7D90704D7616}"/>
              </a:ext>
            </a:extLst>
          </p:cNvPr>
          <p:cNvSpPr txBox="1"/>
          <p:nvPr/>
        </p:nvSpPr>
        <p:spPr>
          <a:xfrm>
            <a:off x="4873572" y="341054"/>
            <a:ext cx="53816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commercially available, two-wheeled robotics platform,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Thymio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equipped with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2BAEF38-C115-479B-83AC-3AC8FD8C149F}"/>
              </a:ext>
            </a:extLst>
          </p:cNvPr>
          <p:cNvSpPr txBox="1"/>
          <p:nvPr/>
        </p:nvSpPr>
        <p:spPr>
          <a:xfrm>
            <a:off x="1859451" y="5362526"/>
            <a:ext cx="5704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central computer with an overhead camera to simulate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generic proximity sensors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virtual GPS system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890659-9654-4918-8ADF-07B92F85BFA7}"/>
              </a:ext>
            </a:extLst>
          </p:cNvPr>
          <p:cNvGrpSpPr/>
          <p:nvPr/>
        </p:nvGrpSpPr>
        <p:grpSpPr>
          <a:xfrm>
            <a:off x="2209556" y="1785651"/>
            <a:ext cx="3745926" cy="3522123"/>
            <a:chOff x="685556" y="1785648"/>
            <a:chExt cx="3745926" cy="35221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79DCCEB-DDE5-49B4-82C6-2C050EDDCC5E}"/>
                </a:ext>
              </a:extLst>
            </p:cNvPr>
            <p:cNvGrpSpPr/>
            <p:nvPr/>
          </p:nvGrpSpPr>
          <p:grpSpPr>
            <a:xfrm>
              <a:off x="685556" y="1785648"/>
              <a:ext cx="3745926" cy="3522123"/>
              <a:chOff x="685556" y="1785648"/>
              <a:chExt cx="3745926" cy="3522123"/>
            </a:xfrm>
          </p:grpSpPr>
          <p:pic>
            <p:nvPicPr>
              <p:cNvPr id="159" name="Graphic 158" descr="Wi Fi">
                <a:extLst>
                  <a:ext uri="{FF2B5EF4-FFF2-40B4-BE49-F238E27FC236}">
                    <a16:creationId xmlns:a16="http://schemas.microsoft.com/office/drawing/2014/main" id="{3EBD406F-6F73-4990-A889-78D5ABCD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556853">
                <a:off x="998120" y="1785648"/>
                <a:ext cx="1303091" cy="1303091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57A059B-E593-416E-B309-30A69F8ADC87}"/>
                  </a:ext>
                </a:extLst>
              </p:cNvPr>
              <p:cNvGrpSpPr/>
              <p:nvPr/>
            </p:nvGrpSpPr>
            <p:grpSpPr>
              <a:xfrm>
                <a:off x="685556" y="2293811"/>
                <a:ext cx="3745926" cy="3013960"/>
                <a:chOff x="685556" y="2293811"/>
                <a:chExt cx="3745926" cy="3013960"/>
              </a:xfrm>
            </p:grpSpPr>
            <p:pic>
              <p:nvPicPr>
                <p:cNvPr id="139" name="Graphic 138" descr="Computer">
                  <a:extLst>
                    <a:ext uri="{FF2B5EF4-FFF2-40B4-BE49-F238E27FC236}">
                      <a16:creationId xmlns:a16="http://schemas.microsoft.com/office/drawing/2014/main" id="{7116E455-72D8-496E-A650-EA66677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556" y="3806204"/>
                  <a:ext cx="1501567" cy="1501567"/>
                </a:xfrm>
                <a:prstGeom prst="rect">
                  <a:avLst/>
                </a:prstGeom>
              </p:spPr>
            </p:pic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A15D7E0-8A56-40A1-9664-CA5576965394}"/>
                    </a:ext>
                  </a:extLst>
                </p:cNvPr>
                <p:cNvGrpSpPr/>
                <p:nvPr/>
              </p:nvGrpSpPr>
              <p:grpSpPr>
                <a:xfrm>
                  <a:off x="2038387" y="2293811"/>
                  <a:ext cx="2393095" cy="2822067"/>
                  <a:chOff x="2038387" y="2293811"/>
                  <a:chExt cx="2393095" cy="2822067"/>
                </a:xfrm>
              </p:grpSpPr>
              <p:sp>
                <p:nvSpPr>
                  <p:cNvPr id="194" name="Right Triangle 193">
                    <a:extLst>
                      <a:ext uri="{FF2B5EF4-FFF2-40B4-BE49-F238E27FC236}">
                        <a16:creationId xmlns:a16="http://schemas.microsoft.com/office/drawing/2014/main" id="{0EE283D3-E0A6-4D32-80BF-EB62AFEE13B7}"/>
                      </a:ext>
                    </a:extLst>
                  </p:cNvPr>
                  <p:cNvSpPr/>
                  <p:nvPr/>
                </p:nvSpPr>
                <p:spPr>
                  <a:xfrm rot="1966933">
                    <a:off x="3248162" y="2293811"/>
                    <a:ext cx="1183320" cy="2822067"/>
                  </a:xfrm>
                  <a:prstGeom prst="rtTriangle">
                    <a:avLst/>
                  </a:prstGeom>
                  <a:solidFill>
                    <a:schemeClr val="accent5">
                      <a:alpha val="4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7D426358-A8A5-4688-8C06-1D551775BCFA}"/>
                      </a:ext>
                    </a:extLst>
                  </p:cNvPr>
                  <p:cNvGrpSpPr/>
                  <p:nvPr/>
                </p:nvGrpSpPr>
                <p:grpSpPr>
                  <a:xfrm>
                    <a:off x="2038387" y="4176264"/>
                    <a:ext cx="914400" cy="914400"/>
                    <a:chOff x="1876592" y="2912614"/>
                    <a:chExt cx="914400" cy="914400"/>
                  </a:xfrm>
                </p:grpSpPr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32D1465D-C3E0-411F-9D56-E92AFBA9B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4025" y="3166806"/>
                      <a:ext cx="458017" cy="342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5" name="Graphic 184" descr="Web cam">
                      <a:extLst>
                        <a:ext uri="{FF2B5EF4-FFF2-40B4-BE49-F238E27FC236}">
                          <a16:creationId xmlns:a16="http://schemas.microsoft.com/office/drawing/2014/main" id="{4B70A2EE-8D04-4C23-8335-BB81402C0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76592" y="2912614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45AD1FC-98B6-4C03-896A-02764D2D8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665" y="2974010"/>
                <a:ext cx="0" cy="960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/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blipFill>
                  <a:blip r:embed="rId11"/>
                  <a:stretch>
                    <a:fillRect b="-1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021EC-EBAA-475E-9280-32078952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3598"/>
      </p:ext>
    </p:extLst>
  </p:cSld>
  <p:clrMapOvr>
    <a:masterClrMapping/>
  </p:clrMapOvr>
  <p:transition spd="slow" advClick="0" advTm="1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2791</TotalTime>
  <Words>897</Words>
  <Application>Microsoft Office PowerPoint</Application>
  <PresentationFormat>Widescreen</PresentationFormat>
  <Paragraphs>238</Paragraphs>
  <Slides>18</Slides>
  <Notes>3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Gadugi</vt:lpstr>
      <vt:lpstr>Office Theme</vt:lpstr>
      <vt:lpstr>Learning Local Behavioral Sequences  to Better Infer Non-local Properties  in Real Multi-robot Systems</vt:lpstr>
      <vt:lpstr>Local Rules to a Global Behavior</vt:lpstr>
      <vt:lpstr>Caging Behavior with Global Situational Awareness</vt:lpstr>
      <vt:lpstr>Remote Teammate Localization (ReTLo)</vt:lpstr>
      <vt:lpstr>Previous Work (Choi et al.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Better with Historical Sequence</vt:lpstr>
      <vt:lpstr>Experimental Details (1)</vt:lpstr>
      <vt:lpstr>Experimental Details (2)</vt:lpstr>
      <vt:lpstr>Quantitative Evaluations (1)</vt:lpstr>
      <vt:lpstr>Quantitative Evaluations (2)</vt:lpstr>
      <vt:lpstr>PowerPoint Presentation</vt:lpstr>
      <vt:lpstr>Summarized 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Taeyeong</dc:creator>
  <cp:lastModifiedBy>Taeyeong Choi</cp:lastModifiedBy>
  <cp:revision>446</cp:revision>
  <dcterms:created xsi:type="dcterms:W3CDTF">2019-09-20T22:30:51Z</dcterms:created>
  <dcterms:modified xsi:type="dcterms:W3CDTF">2020-05-20T22:35:27Z</dcterms:modified>
</cp:coreProperties>
</file>